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81" r:id="rId20"/>
    <p:sldId id="282" r:id="rId21"/>
    <p:sldId id="275" r:id="rId22"/>
    <p:sldId id="276" r:id="rId23"/>
    <p:sldId id="277" r:id="rId24"/>
    <p:sldId id="278" r:id="rId25"/>
    <p:sldId id="279" r:id="rId26"/>
    <p:sldId id="280" r:id="rId27"/>
    <p:sldId id="274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0mX3_d5o8k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O0p_Z9Xvrb4" TargetMode="Externa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IYz0thEjU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kuza6gJg7C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LH_mZLe2k" TargetMode="External"/><Relationship Id="rId2" Type="http://schemas.openxmlformats.org/officeDocument/2006/relationships/hyperlink" Target="https://fioco.ru/%D0%BF%D1%80%D0%B8%D0%BC%D0%B5%D1%80%D1%8B-%D0%B7%D0%B0%D0%B4%D0%B0%D1%87-pis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Задания для формирования математической грамотности обучающихся 9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5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1" y="908719"/>
            <a:ext cx="8712968" cy="581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1946" y="5301208"/>
                <a:ext cx="7536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𝟔𝟎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о</m:t>
                          </m:r>
                        </m:sup>
                      </m:sSup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46" y="5301208"/>
                <a:ext cx="75366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Умножение 4"/>
          <p:cNvSpPr/>
          <p:nvPr/>
        </p:nvSpPr>
        <p:spPr>
          <a:xfrm>
            <a:off x="1835696" y="4077072"/>
            <a:ext cx="144016" cy="369574"/>
          </a:xfrm>
          <a:prstGeom prst="mathMultiply">
            <a:avLst>
              <a:gd name="adj1" fmla="val 68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267743" y="87558"/>
            <a:ext cx="3769831" cy="461122"/>
            <a:chOff x="2267743" y="87558"/>
            <a:chExt cx="3769831" cy="46112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3" y="188640"/>
              <a:ext cx="3769831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267743" y="87558"/>
              <a:ext cx="1656185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69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7504" y="764704"/>
            <a:ext cx="8689473" cy="5854243"/>
            <a:chOff x="107504" y="764704"/>
            <a:chExt cx="8689473" cy="5854243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764704"/>
              <a:ext cx="8689473" cy="585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79512" y="4149080"/>
              <a:ext cx="3744416" cy="680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8294" y="4293096"/>
                <a:ext cx="3645634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𝒍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𝟏𝟒</m:t>
                        </m:r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𝟐𝟖</m:t>
                    </m:r>
                    <m:r>
                      <a:rPr lang="ru-RU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 м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𝟑</m:t>
                    </m:r>
                    <m:r>
                      <a:rPr lang="ru-RU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м 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 </a:t>
                </a:r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4" y="4293096"/>
                <a:ext cx="3645634" cy="5369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2267743" y="87558"/>
            <a:ext cx="3769831" cy="461122"/>
            <a:chOff x="2267743" y="87558"/>
            <a:chExt cx="3769831" cy="46112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3" y="188640"/>
              <a:ext cx="3769831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267743" y="87558"/>
              <a:ext cx="1656185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Умножение 5"/>
          <p:cNvSpPr/>
          <p:nvPr/>
        </p:nvSpPr>
        <p:spPr>
          <a:xfrm>
            <a:off x="179512" y="3291162"/>
            <a:ext cx="144016" cy="369574"/>
          </a:xfrm>
          <a:prstGeom prst="mathMultiply">
            <a:avLst>
              <a:gd name="adj1" fmla="val 68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7967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3707904" y="3778696"/>
            <a:ext cx="144016" cy="369574"/>
          </a:xfrm>
          <a:prstGeom prst="mathMultiply">
            <a:avLst>
              <a:gd name="adj1" fmla="val 68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2987824" y="4261859"/>
            <a:ext cx="144016" cy="369574"/>
          </a:xfrm>
          <a:prstGeom prst="mathMultiply">
            <a:avLst>
              <a:gd name="adj1" fmla="val 68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3707904" y="4604321"/>
            <a:ext cx="144016" cy="369574"/>
          </a:xfrm>
          <a:prstGeom prst="mathMultiply">
            <a:avLst>
              <a:gd name="adj1" fmla="val 68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4973895"/>
                <a:ext cx="203132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𝐒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∙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≠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км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973895"/>
                <a:ext cx="2031325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033" y="6093296"/>
                <a:ext cx="2935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𝟎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𝟎𝟒𝟒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∙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𝟔𝟓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𝟖𝟔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км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33" y="6093296"/>
                <a:ext cx="293541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594934"/>
                <a:ext cx="2526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𝐜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𝟏𝟒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≈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𝟒𝟒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м  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594934"/>
                <a:ext cx="252665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/>
          <p:cNvGrpSpPr/>
          <p:nvPr/>
        </p:nvGrpSpPr>
        <p:grpSpPr>
          <a:xfrm>
            <a:off x="2267743" y="87558"/>
            <a:ext cx="3769831" cy="461122"/>
            <a:chOff x="2267743" y="87558"/>
            <a:chExt cx="3769831" cy="461122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3" y="188640"/>
              <a:ext cx="3769831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2267743" y="87558"/>
              <a:ext cx="1656185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871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692696"/>
            <a:ext cx="8854034" cy="5994306"/>
            <a:chOff x="107504" y="1124744"/>
            <a:chExt cx="8854034" cy="5562258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24744"/>
              <a:ext cx="8854034" cy="556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01351" y="4367261"/>
              <a:ext cx="3600400" cy="6459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81610" y="4367261"/>
                <a:ext cx="4536504" cy="938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𝐒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𝟏𝟒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∙(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b="1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𝟏𝟒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=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𝟏𝟒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𝟔𝟓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b="1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610" y="4367261"/>
                <a:ext cx="4536504" cy="9383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Умножение 6"/>
          <p:cNvSpPr/>
          <p:nvPr/>
        </p:nvSpPr>
        <p:spPr>
          <a:xfrm>
            <a:off x="201351" y="3320275"/>
            <a:ext cx="144016" cy="369574"/>
          </a:xfrm>
          <a:prstGeom prst="mathMultiply">
            <a:avLst>
              <a:gd name="adj1" fmla="val 68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267743" y="87558"/>
            <a:ext cx="3769831" cy="461122"/>
            <a:chOff x="2267743" y="87558"/>
            <a:chExt cx="3769831" cy="46112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3" y="188640"/>
              <a:ext cx="3769831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267743" y="87558"/>
              <a:ext cx="1656185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910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1" y="1052736"/>
            <a:ext cx="9065210" cy="560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2178721" cy="36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5432"/>
            <a:ext cx="1222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множение 4"/>
          <p:cNvSpPr/>
          <p:nvPr/>
        </p:nvSpPr>
        <p:spPr>
          <a:xfrm>
            <a:off x="168622" y="4087012"/>
            <a:ext cx="144016" cy="369574"/>
          </a:xfrm>
          <a:prstGeom prst="mathMultiply">
            <a:avLst>
              <a:gd name="adj1" fmla="val 68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171191" y="4271799"/>
            <a:ext cx="144016" cy="369574"/>
          </a:xfrm>
          <a:prstGeom prst="mathMultiply">
            <a:avLst>
              <a:gd name="adj1" fmla="val 68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171191" y="4456586"/>
            <a:ext cx="144016" cy="369574"/>
          </a:xfrm>
          <a:prstGeom prst="mathMultiply">
            <a:avLst>
              <a:gd name="adj1" fmla="val 68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" y="1124744"/>
            <a:ext cx="9065871" cy="55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2178721" cy="36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7890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792193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11,5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2178721" cy="36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" y="1196750"/>
            <a:ext cx="9003357" cy="543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множение 3"/>
          <p:cNvSpPr/>
          <p:nvPr/>
        </p:nvSpPr>
        <p:spPr>
          <a:xfrm>
            <a:off x="179512" y="3778696"/>
            <a:ext cx="144016" cy="369574"/>
          </a:xfrm>
          <a:prstGeom prst="mathMultiply">
            <a:avLst>
              <a:gd name="adj1" fmla="val 68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2178721" cy="36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7504" y="620688"/>
            <a:ext cx="8966499" cy="5807546"/>
            <a:chOff x="107504" y="620688"/>
            <a:chExt cx="8966499" cy="5807546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20688"/>
              <a:ext cx="8966499" cy="580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209803" y="5733256"/>
              <a:ext cx="3897672" cy="6109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3" y="5730294"/>
                <a:ext cx="5147371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𝟐𝟎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𝟓𝟔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площадь двух зон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5730294"/>
                <a:ext cx="5147371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84484" y="5013176"/>
                <a:ext cx="404783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𝟐𝟎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𝟓𝟔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∙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𝟎𝟓𝟔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объем песка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484" y="5013176"/>
                <a:ext cx="4047839" cy="375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86851" y="5388728"/>
                <a:ext cx="2699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𝟐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ru-RU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𝟎𝟓𝟔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𝟔𝟑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𝟑𝟓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(т)</m:t>
                      </m:r>
                    </m:oMath>
                  </m:oMathPara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851" y="5388728"/>
                <a:ext cx="269977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5536" y="501939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3,35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093296"/>
            <a:ext cx="2491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https://fg.resh.edu.ru/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8352928" cy="547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627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28" y="146855"/>
            <a:ext cx="4896544" cy="6607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411760" y="1772816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11760" y="3284984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349860" y="4077072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64160" y="6381328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6" y="764704"/>
            <a:ext cx="8683707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7"/>
            <a:ext cx="6696744" cy="43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228600"/>
            <a:ext cx="590708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923928" y="1340768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923928" y="2276872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995936" y="5589240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995936" y="3933056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378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0054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5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4" y="1124744"/>
            <a:ext cx="8321012" cy="10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 Пример </a:t>
            </a:r>
            <a:r>
              <a:rPr lang="ru-RU" sz="1600" dirty="0" err="1" smtClean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практиориентированной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задачи из материалов исследования PISA. Как правило это задачи с не очень чётким условием, при их решении нужно применять и математических знания, и умение внимательно читать условие, и здравый смысл.</a:t>
            </a:r>
            <a:endParaRPr lang="ru-RU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81" y="2060848"/>
            <a:ext cx="796293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1121" y="5589240"/>
            <a:ext cx="8064896" cy="98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700"/>
              </a:spcAft>
            </a:pPr>
            <a:r>
              <a:rPr lang="ru-RU" sz="1400" dirty="0">
                <a:solidFill>
                  <a:srgbClr val="3C3C3C"/>
                </a:solidFill>
                <a:latin typeface="Verdana"/>
                <a:ea typeface="Times New Roman"/>
              </a:rPr>
              <a:t>Чему примерно равно расстояние от линии старта до самого длинного прямого участка </a:t>
            </a:r>
            <a:r>
              <a:rPr lang="ru-RU" sz="1400" dirty="0" smtClean="0">
                <a:solidFill>
                  <a:srgbClr val="3C3C3C"/>
                </a:solidFill>
                <a:latin typeface="Verdana"/>
                <a:ea typeface="Times New Roman"/>
              </a:rPr>
              <a:t>трассы?</a:t>
            </a:r>
          </a:p>
          <a:p>
            <a:pPr>
              <a:spcAft>
                <a:spcPts val="1700"/>
              </a:spcAft>
            </a:pPr>
            <a:r>
              <a:rPr lang="ru-RU" sz="1600" dirty="0" smtClean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                 A</a:t>
            </a:r>
            <a:r>
              <a:rPr lang="ru-RU" sz="16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. </a:t>
            </a:r>
            <a:r>
              <a:rPr lang="ru-RU" sz="1600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0,5</a:t>
            </a:r>
            <a:r>
              <a:rPr lang="ru-RU" sz="16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км            B</a:t>
            </a:r>
            <a:r>
              <a:rPr lang="ru-RU" sz="16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. </a:t>
            </a:r>
            <a:r>
              <a:rPr lang="ru-RU" sz="1600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1,5</a:t>
            </a:r>
            <a:r>
              <a:rPr lang="ru-RU" sz="16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км        C</a:t>
            </a:r>
            <a:r>
              <a:rPr lang="ru-RU" sz="16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. </a:t>
            </a:r>
            <a:r>
              <a:rPr lang="ru-RU" sz="1600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2,3</a:t>
            </a:r>
            <a:r>
              <a:rPr lang="ru-RU" sz="16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км           D</a:t>
            </a:r>
            <a:r>
              <a:rPr lang="ru-RU" sz="16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. </a:t>
            </a:r>
            <a:r>
              <a:rPr lang="ru-RU" sz="1600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2,6</a:t>
            </a:r>
            <a:r>
              <a:rPr lang="ru-RU" sz="16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км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63888" y="6082965"/>
            <a:ext cx="1152128" cy="58639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88669" y="6530860"/>
            <a:ext cx="38164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hlinkClick r:id="rId4"/>
              </a:rPr>
              <a:t>https://www.youtube.com/watch?v=0mX3_d5o8ko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5943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228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700"/>
              </a:spcAft>
            </a:pP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Следующий пример задачи показывает не просто сложную </a:t>
            </a:r>
            <a:r>
              <a:rPr lang="ru-RU" b="1" i="1" dirty="0">
                <a:solidFill>
                  <a:srgbClr val="3C3C3C"/>
                </a:solidFill>
                <a:latin typeface="Verdana"/>
                <a:ea typeface="Times New Roman"/>
              </a:rPr>
              <a:t>перегруженную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 диаграмму, но и довольно </a:t>
            </a:r>
            <a:r>
              <a:rPr lang="ru-RU" b="1" i="1" dirty="0">
                <a:solidFill>
                  <a:srgbClr val="3C3C3C"/>
                </a:solidFill>
                <a:latin typeface="Verdana"/>
                <a:ea typeface="Times New Roman"/>
              </a:rPr>
              <a:t>нетривиальный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dirty="0" smtClean="0">
                <a:solidFill>
                  <a:srgbClr val="3C3C3C"/>
                </a:solidFill>
                <a:latin typeface="Verdana"/>
                <a:ea typeface="Times New Roman"/>
              </a:rPr>
              <a:t>вопрос.</a:t>
            </a:r>
            <a:br>
              <a:rPr lang="ru-RU" dirty="0" smtClean="0">
                <a:solidFill>
                  <a:srgbClr val="3C3C3C"/>
                </a:solidFill>
                <a:latin typeface="Verdana"/>
                <a:ea typeface="Times New Roman"/>
              </a:rPr>
            </a:br>
            <a:r>
              <a:rPr lang="ru-RU" b="1" dirty="0" smtClean="0">
                <a:solidFill>
                  <a:srgbClr val="3C3C3C"/>
                </a:solidFill>
                <a:latin typeface="Verdana"/>
                <a:ea typeface="Times New Roman"/>
              </a:rPr>
              <a:t>Задача</a:t>
            </a:r>
            <a:r>
              <a:rPr lang="ru-RU" b="1" dirty="0">
                <a:solidFill>
                  <a:srgbClr val="3C3C3C"/>
                </a:solidFill>
                <a:latin typeface="Verdana"/>
                <a:ea typeface="Times New Roman"/>
              </a:rPr>
              <a:t>. 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Многие учёные опасаются, что повышение уровня содержания углекислого газа в атмосфере является причиной изменения климата.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sz="14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Приведённая ниже диаграмма демонстрирует уровень выбросов CO</a:t>
            </a:r>
            <a:r>
              <a:rPr lang="ru-RU" sz="1400" baseline="-250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2</a:t>
            </a:r>
            <a:r>
              <a:rPr lang="ru-RU" sz="14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в </a:t>
            </a:r>
            <a:r>
              <a:rPr lang="ru-RU" sz="1400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1990</a:t>
            </a:r>
            <a:r>
              <a:rPr lang="ru-RU" sz="14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году (светлые столбцы) для нескольких стран (или регионов), уровень выбросов CO</a:t>
            </a:r>
            <a:r>
              <a:rPr lang="ru-RU" sz="1400" baseline="-250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2</a:t>
            </a:r>
            <a:r>
              <a:rPr lang="ru-RU" sz="14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в </a:t>
            </a:r>
            <a:r>
              <a:rPr lang="ru-RU" sz="1400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1998</a:t>
            </a:r>
            <a:r>
              <a:rPr lang="ru-RU" sz="14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году (тёмные столбцы) и процентные изменения в уровнях выбросов с </a:t>
            </a:r>
            <a:r>
              <a:rPr lang="ru-RU" sz="1400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1990</a:t>
            </a:r>
            <a:r>
              <a:rPr lang="ru-RU" sz="14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по </a:t>
            </a:r>
            <a:r>
              <a:rPr lang="ru-RU" sz="1400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1998</a:t>
            </a:r>
            <a:r>
              <a:rPr lang="ru-RU" sz="14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год (стрелки с процентами).</a:t>
            </a:r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00300"/>
            <a:ext cx="3295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49" y="2204864"/>
            <a:ext cx="5262431" cy="454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292" y="3044224"/>
            <a:ext cx="31868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3C3C3C"/>
                </a:solidFill>
                <a:latin typeface="Verdana"/>
                <a:ea typeface="Times New Roman"/>
              </a:rPr>
              <a:t>На диаграмме указано, что в США повышение уровня выбросов с </a:t>
            </a:r>
            <a:r>
              <a:rPr lang="ru-RU" sz="1600" dirty="0">
                <a:solidFill>
                  <a:srgbClr val="3C3C3C"/>
                </a:solidFill>
                <a:latin typeface="inherit"/>
                <a:ea typeface="Times New Roman"/>
              </a:rPr>
              <a:t>1990</a:t>
            </a:r>
            <a:r>
              <a:rPr lang="ru-RU" sz="1600" dirty="0">
                <a:solidFill>
                  <a:srgbClr val="3C3C3C"/>
                </a:solidFill>
                <a:latin typeface="Verdana"/>
                <a:ea typeface="Times New Roman"/>
              </a:rPr>
              <a:t> по </a:t>
            </a:r>
            <a:r>
              <a:rPr lang="ru-RU" sz="1600" dirty="0">
                <a:solidFill>
                  <a:srgbClr val="3C3C3C"/>
                </a:solidFill>
                <a:latin typeface="inherit"/>
                <a:ea typeface="Times New Roman"/>
              </a:rPr>
              <a:t>1998</a:t>
            </a:r>
            <a:r>
              <a:rPr lang="ru-RU" sz="1600" dirty="0">
                <a:solidFill>
                  <a:srgbClr val="3C3C3C"/>
                </a:solidFill>
                <a:latin typeface="Verdana"/>
                <a:ea typeface="Times New Roman"/>
              </a:rPr>
              <a:t> год составило </a:t>
            </a:r>
            <a:r>
              <a:rPr lang="ru-RU" sz="1600" dirty="0">
                <a:solidFill>
                  <a:srgbClr val="3C3C3C"/>
                </a:solidFill>
                <a:latin typeface="inherit"/>
                <a:ea typeface="Times New Roman"/>
              </a:rPr>
              <a:t>11</a:t>
            </a:r>
            <a:r>
              <a:rPr lang="ru-RU" sz="1600" dirty="0" smtClean="0">
                <a:solidFill>
                  <a:srgbClr val="3C3C3C"/>
                </a:solidFill>
                <a:latin typeface="inherit"/>
                <a:ea typeface="Times New Roman"/>
              </a:rPr>
              <a:t>%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.</a:t>
            </a:r>
            <a:b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</a:b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b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</a:b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Приведите </a:t>
            </a:r>
            <a:r>
              <a:rPr lang="ru-RU" sz="1600" dirty="0">
                <a:solidFill>
                  <a:srgbClr val="3C3C3C"/>
                </a:solidFill>
                <a:latin typeface="Verdana"/>
                <a:ea typeface="Times New Roman"/>
              </a:rPr>
              <a:t>расчёты, демонстрирующие, почему изменение в уровне выбросов составило </a:t>
            </a:r>
            <a:r>
              <a:rPr lang="ru-RU" sz="1600" dirty="0">
                <a:solidFill>
                  <a:srgbClr val="3C3C3C"/>
                </a:solidFill>
                <a:latin typeface="inherit"/>
                <a:ea typeface="Times New Roman"/>
              </a:rPr>
              <a:t>11%</a:t>
            </a:r>
            <a:r>
              <a:rPr lang="ru-RU" sz="1600" dirty="0">
                <a:solidFill>
                  <a:srgbClr val="3C3C3C"/>
                </a:solidFill>
                <a:latin typeface="Verdana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6" y="5686019"/>
            <a:ext cx="378395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66856" y="6441208"/>
            <a:ext cx="3456384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https://www.youtube.com/watch?v=O0p_Z9Xvrb4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005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317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Следующая задача — пример того, как графическое представление информации помогает уже при решении задач.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7165" y="834971"/>
            <a:ext cx="8712968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Bef>
                <a:spcPts val="1500"/>
              </a:spcBef>
              <a:spcAft>
                <a:spcPts val="1700"/>
              </a:spcAft>
            </a:pPr>
            <a:r>
              <a:rPr lang="ru-RU" b="1" dirty="0">
                <a:solidFill>
                  <a:srgbClr val="3C3C3C"/>
                </a:solidFill>
                <a:latin typeface="Verdana"/>
                <a:ea typeface="Times New Roman"/>
              </a:rPr>
              <a:t>Задача. 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Марк (из Сиднея в Австралии) и Ганс (из Берлина в Германии) часто общаются друг с другом в Интернете. Им нужно быть в сети в одно и то же время, чтобы они смогли поболтать.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sz="1600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Чтобы определить удобное для общения время, Ганс просмотрел таблицы, в которых дано время в различных частях мира, и нашёл следующую информацию:</a:t>
            </a:r>
            <a:endParaRPr lang="ru-RU" dirty="0"/>
          </a:p>
        </p:txBody>
      </p:sp>
      <p:pic>
        <p:nvPicPr>
          <p:cNvPr id="4" name="Рисунок 3" descr="https://studio.dppo.edu.ru/asset-v1:RC+001+2020+type@asset+block@fg_block6_clock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53988"/>
            <a:ext cx="6562725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6130" y="4391454"/>
            <a:ext cx="8915037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Verdana"/>
                <a:ea typeface="Times New Roman"/>
              </a:rPr>
              <a:t>Ганс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 может общаться с </a:t>
            </a:r>
            <a:r>
              <a:rPr lang="ru-RU" dirty="0">
                <a:solidFill>
                  <a:srgbClr val="00B0F0"/>
                </a:solidFill>
                <a:latin typeface="inherit"/>
                <a:ea typeface="Times New Roman"/>
              </a:rPr>
              <a:t>7:00</a:t>
            </a:r>
            <a:r>
              <a:rPr lang="ru-RU" dirty="0">
                <a:solidFill>
                  <a:srgbClr val="00B0F0"/>
                </a:solidFill>
                <a:latin typeface="Verdana"/>
                <a:ea typeface="Times New Roman"/>
              </a:rPr>
              <a:t> до </a:t>
            </a:r>
            <a:r>
              <a:rPr lang="ru-RU" dirty="0">
                <a:solidFill>
                  <a:srgbClr val="00B0F0"/>
                </a:solidFill>
                <a:latin typeface="inherit"/>
                <a:ea typeface="Times New Roman"/>
              </a:rPr>
              <a:t>9:00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 и с </a:t>
            </a:r>
            <a:r>
              <a:rPr lang="ru-RU" dirty="0">
                <a:solidFill>
                  <a:srgbClr val="00B0F0"/>
                </a:solidFill>
                <a:latin typeface="inherit"/>
                <a:ea typeface="Times New Roman"/>
              </a:rPr>
              <a:t>16:30</a:t>
            </a:r>
            <a:r>
              <a:rPr lang="ru-RU" dirty="0">
                <a:solidFill>
                  <a:srgbClr val="00B0F0"/>
                </a:solidFill>
                <a:latin typeface="Verdana"/>
                <a:ea typeface="Times New Roman"/>
              </a:rPr>
              <a:t> до </a:t>
            </a:r>
            <a:r>
              <a:rPr lang="ru-RU" dirty="0">
                <a:solidFill>
                  <a:srgbClr val="00B0F0"/>
                </a:solidFill>
                <a:latin typeface="inherit"/>
                <a:ea typeface="Times New Roman"/>
              </a:rPr>
              <a:t>23:00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 по местному времени, а </a:t>
            </a:r>
            <a:r>
              <a:rPr lang="ru-RU" dirty="0">
                <a:solidFill>
                  <a:srgbClr val="FF0000"/>
                </a:solidFill>
                <a:latin typeface="Verdana"/>
                <a:ea typeface="Times New Roman"/>
              </a:rPr>
              <a:t>Марк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 может общаться с </a:t>
            </a:r>
            <a:r>
              <a:rPr lang="ru-RU" dirty="0">
                <a:solidFill>
                  <a:srgbClr val="FF0000"/>
                </a:solidFill>
                <a:latin typeface="inherit"/>
                <a:ea typeface="Times New Roman"/>
              </a:rPr>
              <a:t>7:00</a:t>
            </a:r>
            <a:r>
              <a:rPr lang="ru-RU" dirty="0">
                <a:solidFill>
                  <a:srgbClr val="FF0000"/>
                </a:solidFill>
                <a:latin typeface="Verdana"/>
                <a:ea typeface="Times New Roman"/>
              </a:rPr>
              <a:t> до </a:t>
            </a:r>
            <a:r>
              <a:rPr lang="ru-RU" dirty="0">
                <a:solidFill>
                  <a:srgbClr val="FF0000"/>
                </a:solidFill>
                <a:latin typeface="inherit"/>
                <a:ea typeface="Times New Roman"/>
              </a:rPr>
              <a:t>9:00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 и с </a:t>
            </a:r>
            <a:r>
              <a:rPr lang="ru-RU" dirty="0">
                <a:solidFill>
                  <a:srgbClr val="FF0000"/>
                </a:solidFill>
                <a:latin typeface="inherit"/>
                <a:ea typeface="Times New Roman"/>
              </a:rPr>
              <a:t>16:30</a:t>
            </a:r>
            <a:r>
              <a:rPr lang="ru-RU" dirty="0">
                <a:solidFill>
                  <a:srgbClr val="FF0000"/>
                </a:solidFill>
                <a:latin typeface="Verdana"/>
                <a:ea typeface="Times New Roman"/>
              </a:rPr>
              <a:t> до </a:t>
            </a:r>
            <a:r>
              <a:rPr lang="ru-RU" dirty="0">
                <a:solidFill>
                  <a:srgbClr val="FF0000"/>
                </a:solidFill>
                <a:latin typeface="inherit"/>
                <a:ea typeface="Times New Roman"/>
              </a:rPr>
              <a:t>18:00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 по местному времени. Какое время было бы удобно для мальчиков, чтобы они могли поболтать?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Рисунок 5" descr="https://studio.dppo.edu.ru/asset-v1:RC+001+2020+type@asset+block@fg_information_gans_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332" y="5369921"/>
            <a:ext cx="7200801" cy="1371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82653" y="0"/>
            <a:ext cx="372616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https://www.youtube.com/watch?v=tIYz0thEjUA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03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004" y="11663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На примере следующей задачи мы обсудим пример, когда нужно проанализировать графическую информацию разных типов и соотнести информацию из разных источников. В приведённом примере понадобится </a:t>
            </a:r>
            <a:r>
              <a:rPr lang="ru-RU" b="1" i="1" dirty="0" smtClean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сопоставить схему и графики</a:t>
            </a:r>
            <a:r>
              <a:rPr lang="ru-RU" dirty="0" smtClean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004" y="128647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500"/>
              </a:spcBef>
              <a:spcAft>
                <a:spcPts val="1700"/>
              </a:spcAft>
            </a:pPr>
            <a:r>
              <a:rPr lang="ru-RU" b="1" dirty="0">
                <a:solidFill>
                  <a:srgbClr val="3C3C3C"/>
                </a:solidFill>
                <a:latin typeface="Verdana"/>
                <a:ea typeface="Times New Roman"/>
              </a:rPr>
              <a:t>Задача.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 Форму и размеры </a:t>
            </a:r>
            <a:r>
              <a:rPr lang="ru-RU" dirty="0" smtClean="0">
                <a:solidFill>
                  <a:srgbClr val="3C3C3C"/>
                </a:solidFill>
                <a:latin typeface="Verdana"/>
                <a:ea typeface="Times New Roman"/>
              </a:rPr>
              <a:t>водонапорной </a:t>
            </a:r>
            <a:r>
              <a:rPr lang="ru-RU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башни</a:t>
            </a:r>
            <a:r>
              <a:rPr lang="ru-RU" dirty="0" smtClean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вы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можете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увидеть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на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схеме</a:t>
            </a:r>
            <a:r>
              <a:rPr lang="ru-RU" dirty="0">
                <a:solidFill>
                  <a:srgbClr val="3C3C3C"/>
                </a:solidFill>
                <a:latin typeface="Verdana"/>
                <a:ea typeface="Times New Roman"/>
              </a:rPr>
              <a:t>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 descr="https://studio.dppo.edu.ru/asset-v1:RC+001+2020+type@asset+block@fg_information_bashny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6780"/>
            <a:ext cx="1508684" cy="229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tudio.dppo.edu.ru/asset-v1:RC+001+2020+type@asset+block@fg_information_01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32805"/>
            <a:ext cx="6091808" cy="47192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31975" y="4500478"/>
            <a:ext cx="2971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Сначала водонапорная башня пустая. Далее она наполняется водой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со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скоростью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 </a:t>
            </a:r>
            <a:r>
              <a:rPr lang="ru-RU" sz="1600" dirty="0" smtClean="0">
                <a:solidFill>
                  <a:srgbClr val="3C3C3C"/>
                </a:solidFill>
                <a:latin typeface="inherit"/>
                <a:ea typeface="Times New Roman"/>
              </a:rPr>
              <a:t>1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 литр в секунду. Какой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из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следующих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графиков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показывает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,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как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высота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уровня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воды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изменяется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во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 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  <a:cs typeface="Verdana"/>
              </a:rPr>
              <a:t>времени</a:t>
            </a:r>
            <a:r>
              <a:rPr lang="ru-RU" sz="1600" dirty="0" smtClean="0">
                <a:solidFill>
                  <a:srgbClr val="3C3C3C"/>
                </a:solidFill>
                <a:latin typeface="Verdana"/>
                <a:ea typeface="Times New Roman"/>
              </a:rPr>
              <a:t>?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652120" y="1772816"/>
            <a:ext cx="64807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-12703"/>
            <a:ext cx="5454352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/>
              </a:rPr>
              <a:t>https://www.youtube.com/watch?v=kuza6gJg7C0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23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773" y="260648"/>
            <a:ext cx="8637771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     Ещё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один пример задачи с незнакомым контекстом даёт международное исследование PISA. Часть задач этого исследования опубликована в открытом доступе, их можно найти на сайте </a:t>
            </a:r>
            <a:r>
              <a:rPr lang="ru-RU" dirty="0" smtClean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</a:br>
            <a:r>
              <a:rPr lang="ru-RU" dirty="0" smtClean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                                                                     </a:t>
            </a:r>
            <a:r>
              <a:rPr lang="ru-RU" u="sng" dirty="0" smtClean="0">
                <a:solidFill>
                  <a:srgbClr val="0079BC"/>
                </a:solidFill>
                <a:latin typeface="inherit"/>
                <a:ea typeface="Calibri"/>
                <a:cs typeface="Times New Roman"/>
                <a:hlinkClick r:id="rId2"/>
              </a:rPr>
              <a:t>Открытые </a:t>
            </a:r>
            <a:r>
              <a:rPr lang="ru-RU" u="sng" dirty="0">
                <a:solidFill>
                  <a:srgbClr val="0079BC"/>
                </a:solidFill>
                <a:latin typeface="inherit"/>
                <a:ea typeface="Calibri"/>
                <a:cs typeface="Times New Roman"/>
                <a:hlinkClick r:id="rId2"/>
              </a:rPr>
              <a:t>задания PISA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Aft>
                <a:spcPts val="1000"/>
              </a:spcAft>
            </a:pPr>
            <a:r>
              <a:rPr lang="ru-RU" b="1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Задача.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 По телевизору транслировали </a:t>
            </a:r>
            <a:r>
              <a:rPr lang="ru-RU" dirty="0" err="1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документальныи</a:t>
            </a:r>
            <a:r>
              <a:rPr lang="ru-RU" dirty="0">
                <a:solidFill>
                  <a:srgbClr val="292B2C"/>
                </a:solidFill>
                <a:latin typeface="Arial"/>
                <a:ea typeface="Calibri"/>
                <a:cs typeface="Times New Roman"/>
              </a:rPr>
              <a:t>̆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фильм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о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землетрясениях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и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о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том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,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как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часто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они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происходят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.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В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нём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шла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речь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о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возможности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прогнозирования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Verdana"/>
              </a:rPr>
              <a:t>земле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трясении</a:t>
            </a:r>
            <a:r>
              <a:rPr lang="ru-RU" dirty="0">
                <a:solidFill>
                  <a:srgbClr val="292B2C"/>
                </a:solidFill>
                <a:latin typeface="Arial"/>
                <a:ea typeface="Calibri"/>
                <a:cs typeface="Times New Roman"/>
              </a:rPr>
              <a:t>̆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Aft>
                <a:spcPts val="1000"/>
              </a:spcAft>
            </a:pP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Сейсмолог заявил следующее: «Вероятность того, что в течение следующих двадцати лет в </a:t>
            </a:r>
            <a:r>
              <a:rPr lang="ru-RU" dirty="0" err="1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Зедтауне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 произойдёт землетрясение, составляет </a:t>
            </a:r>
            <a:r>
              <a:rPr lang="ru-RU" dirty="0">
                <a:solidFill>
                  <a:srgbClr val="292B2C"/>
                </a:solidFill>
                <a:latin typeface="inherit"/>
                <a:ea typeface="Calibri"/>
                <a:cs typeface="Times New Roman"/>
              </a:rPr>
              <a:t>23</a:t>
            </a:r>
            <a:r>
              <a:rPr lang="ru-RU" dirty="0">
                <a:solidFill>
                  <a:srgbClr val="292B2C"/>
                </a:solidFill>
                <a:latin typeface="Verdana"/>
                <a:ea typeface="Calibri"/>
                <a:cs typeface="Times New Roman"/>
              </a:rPr>
              <a:t>». Какое из следующих утверждений лучше всего отражает заявление геолога?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Aft>
                <a:spcPts val="1000"/>
              </a:spcAft>
            </a:pP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A. </a:t>
            </a:r>
            <a:r>
              <a:rPr lang="ru-RU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23</a:t>
            </a:r>
            <a:r>
              <a:rPr lang="ru-RU" dirty="0">
                <a:solidFill>
                  <a:srgbClr val="3C3C3C"/>
                </a:solidFill>
                <a:latin typeface="Cambria Math"/>
                <a:ea typeface="Calibri"/>
                <a:cs typeface="Cambria Math"/>
              </a:rPr>
              <a:t>⋅</a:t>
            </a:r>
            <a:r>
              <a:rPr lang="ru-RU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20=13,3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, следовательно, в промежутке между </a:t>
            </a:r>
            <a:r>
              <a:rPr lang="ru-RU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13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-м и </a:t>
            </a:r>
            <a:r>
              <a:rPr lang="ru-RU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14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-м годами, начиная с этого момента, в </a:t>
            </a:r>
            <a:r>
              <a:rPr lang="ru-RU" dirty="0" err="1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Зедтауне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будет землетрясение.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Aft>
                <a:spcPts val="1000"/>
              </a:spcAft>
            </a:pP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B. Поскольку </a:t>
            </a:r>
            <a:r>
              <a:rPr lang="ru-RU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23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больше, чем </a:t>
            </a:r>
            <a:r>
              <a:rPr lang="ru-RU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12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, можно быть уверенным, что в </a:t>
            </a:r>
            <a:r>
              <a:rPr lang="ru-RU" dirty="0" err="1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Зедтауне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в </a:t>
            </a:r>
            <a:r>
              <a:rPr lang="ru-RU" dirty="0" err="1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какои</a:t>
            </a:r>
            <a:r>
              <a:rPr lang="ru-RU" dirty="0">
                <a:solidFill>
                  <a:srgbClr val="3C3C3C"/>
                </a:solidFill>
                <a:latin typeface="Arial"/>
                <a:ea typeface="Calibri"/>
                <a:cs typeface="Times New Roman"/>
              </a:rPr>
              <a:t>̆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-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то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момент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в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течение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</a:t>
            </a:r>
            <a:r>
              <a:rPr lang="ru-RU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20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лет произойдёт землетрясение.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Aft>
                <a:spcPts val="1000"/>
              </a:spcAft>
            </a:pP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C. Вероятность того, что в </a:t>
            </a:r>
            <a:r>
              <a:rPr lang="ru-RU" dirty="0" err="1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Зедтауне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произои</a:t>
            </a:r>
            <a:r>
              <a:rPr lang="ru-RU" dirty="0" err="1">
                <a:solidFill>
                  <a:srgbClr val="3C3C3C"/>
                </a:solidFill>
                <a:latin typeface="Arial"/>
                <a:ea typeface="Calibri"/>
                <a:cs typeface="Times New Roman"/>
              </a:rPr>
              <a:t>̆</a:t>
            </a:r>
            <a:r>
              <a:rPr lang="ru-RU" dirty="0" err="1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дёт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землетрясение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в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какои</a:t>
            </a:r>
            <a:r>
              <a:rPr lang="ru-RU" dirty="0">
                <a:solidFill>
                  <a:srgbClr val="3C3C3C"/>
                </a:solidFill>
                <a:latin typeface="Arial"/>
                <a:ea typeface="Calibri"/>
                <a:cs typeface="Times New Roman"/>
              </a:rPr>
              <a:t>̆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-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то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момент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в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течение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следующих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</a:t>
            </a:r>
            <a:r>
              <a:rPr lang="ru-RU" dirty="0">
                <a:solidFill>
                  <a:srgbClr val="3C3C3C"/>
                </a:solidFill>
                <a:latin typeface="inherit"/>
                <a:ea typeface="Calibri"/>
                <a:cs typeface="Times New Roman"/>
              </a:rPr>
              <a:t>20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 лет, выше, чем вероятность того, что оно не </a:t>
            </a:r>
            <a:r>
              <a:rPr lang="ru-RU" dirty="0" err="1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произои</a:t>
            </a:r>
            <a:r>
              <a:rPr lang="ru-RU" dirty="0" err="1">
                <a:solidFill>
                  <a:srgbClr val="3C3C3C"/>
                </a:solidFill>
                <a:latin typeface="Arial"/>
                <a:ea typeface="Calibri"/>
                <a:cs typeface="Times New Roman"/>
              </a:rPr>
              <a:t>̆</a:t>
            </a:r>
            <a:r>
              <a:rPr lang="ru-RU" dirty="0" err="1">
                <a:solidFill>
                  <a:srgbClr val="3C3C3C"/>
                </a:solidFill>
                <a:latin typeface="Verdana"/>
                <a:ea typeface="Calibri"/>
                <a:cs typeface="Verdana"/>
              </a:rPr>
              <a:t>дёт</a:t>
            </a: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168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3C3C3C"/>
                </a:solidFill>
                <a:latin typeface="Verdana"/>
                <a:ea typeface="Calibri"/>
                <a:cs typeface="Times New Roman"/>
              </a:rPr>
              <a:t>D. Невозможно сказать, что случится, потому что никто не уверен в том, что произойдёт землетрясение.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3400" y="6319903"/>
            <a:ext cx="54006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https://www.youtube.com/watch?v=xlLH_mZLe2k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5" y="2780928"/>
            <a:ext cx="863777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" y="598695"/>
            <a:ext cx="8668235" cy="19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95536" y="5854487"/>
            <a:ext cx="278904" cy="9143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6917" y="3356992"/>
            <a:ext cx="278904" cy="9143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5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804441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9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5771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возврат 1">
            <a:hlinkClick r:id="" action="ppaction://hlinkshowjump?jump=lastslideviewed" highlightClick="1"/>
          </p:cNvPr>
          <p:cNvSpPr/>
          <p:nvPr/>
        </p:nvSpPr>
        <p:spPr>
          <a:xfrm>
            <a:off x="1043608" y="6021288"/>
            <a:ext cx="1152128" cy="57606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408712" cy="63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9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" y="908720"/>
            <a:ext cx="8983873" cy="587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01" y="260648"/>
            <a:ext cx="617468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Умножение 2"/>
          <p:cNvSpPr/>
          <p:nvPr/>
        </p:nvSpPr>
        <p:spPr>
          <a:xfrm>
            <a:off x="257475" y="5589240"/>
            <a:ext cx="144016" cy="369574"/>
          </a:xfrm>
          <a:prstGeom prst="mathMultiply">
            <a:avLst>
              <a:gd name="adj1" fmla="val 68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5614" y="6216661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128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документ 5">
            <a:hlinkClick r:id="rId4" action="ppaction://hlinksldjump" highlightClick="1"/>
          </p:cNvPr>
          <p:cNvSpPr/>
          <p:nvPr/>
        </p:nvSpPr>
        <p:spPr>
          <a:xfrm>
            <a:off x="2339752" y="2276872"/>
            <a:ext cx="144016" cy="21602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68952" cy="58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275856" y="4581128"/>
            <a:ext cx="864096" cy="288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923928" y="5301208"/>
            <a:ext cx="216024" cy="288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04048" y="5309592"/>
            <a:ext cx="504056" cy="2796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01" y="939969"/>
            <a:ext cx="7188461" cy="452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01" y="260648"/>
            <a:ext cx="617468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" y="606859"/>
            <a:ext cx="517207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445" y="46170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369" y="5772229"/>
                <a:ext cx="3643177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𝟏𝟗𝟐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: </m:t>
                      </m:r>
                      <m:sSup>
                        <m:sSupPr>
                          <m:ctrlP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ru-RU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𝟏𝟗𝟐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: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𝟑𝟐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69" y="5772229"/>
                <a:ext cx="3643177" cy="4754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5050" y="5360578"/>
                <a:ext cx="4324453" cy="4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p>
                      </m:sSup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𝟑𝟐</m:t>
                      </m:r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инфузории стало из одной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50" y="5360578"/>
                <a:ext cx="4324453" cy="411651"/>
              </a:xfrm>
              <a:prstGeom prst="rect">
                <a:avLst/>
              </a:prstGeom>
              <a:blipFill rotWithShape="1">
                <a:blip r:embed="rId6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03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776864" cy="651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619672" y="4149080"/>
            <a:ext cx="79208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619672" y="5373216"/>
            <a:ext cx="79208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3131840" y="2780928"/>
            <a:ext cx="720080" cy="2880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01" y="939969"/>
            <a:ext cx="7188461" cy="452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01" y="260648"/>
            <a:ext cx="617468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4" y="620688"/>
            <a:ext cx="4824536" cy="625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2494" y="59492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628" y="639628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512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9" y="332656"/>
            <a:ext cx="857441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131840" y="3135324"/>
            <a:ext cx="864096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682714" y="4005064"/>
            <a:ext cx="313221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139953" y="3977444"/>
            <a:ext cx="504056" cy="360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333</TotalTime>
  <Words>387</Words>
  <Application>Microsoft Office PowerPoint</Application>
  <PresentationFormat>Экран (4:3)</PresentationFormat>
  <Paragraphs>45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Справедливость</vt:lpstr>
      <vt:lpstr>Задания для формирования математической грамотности обучающихся 9 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41</cp:revision>
  <dcterms:created xsi:type="dcterms:W3CDTF">2022-01-08T17:53:32Z</dcterms:created>
  <dcterms:modified xsi:type="dcterms:W3CDTF">2022-01-16T18:33:02Z</dcterms:modified>
</cp:coreProperties>
</file>