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312" r:id="rId3"/>
    <p:sldId id="299" r:id="rId4"/>
    <p:sldId id="260" r:id="rId5"/>
    <p:sldId id="277" r:id="rId6"/>
    <p:sldId id="271" r:id="rId7"/>
    <p:sldId id="263" r:id="rId8"/>
    <p:sldId id="264" r:id="rId9"/>
    <p:sldId id="276" r:id="rId10"/>
    <p:sldId id="265" r:id="rId11"/>
    <p:sldId id="266" r:id="rId12"/>
    <p:sldId id="311" r:id="rId13"/>
    <p:sldId id="267" r:id="rId14"/>
    <p:sldId id="294" r:id="rId15"/>
    <p:sldId id="268" r:id="rId16"/>
    <p:sldId id="269" r:id="rId17"/>
    <p:sldId id="274" r:id="rId18"/>
    <p:sldId id="256" r:id="rId19"/>
    <p:sldId id="257" r:id="rId20"/>
    <p:sldId id="310" r:id="rId21"/>
    <p:sldId id="306" r:id="rId22"/>
    <p:sldId id="288" r:id="rId23"/>
    <p:sldId id="292" r:id="rId24"/>
    <p:sldId id="283" r:id="rId25"/>
    <p:sldId id="272" r:id="rId26"/>
    <p:sldId id="273" r:id="rId27"/>
    <p:sldId id="284" r:id="rId28"/>
    <p:sldId id="313" r:id="rId29"/>
    <p:sldId id="303" r:id="rId30"/>
    <p:sldId id="302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86A5-2D4A-426F-B374-9A19B980C502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D154-BC98-47F4-ADB7-9D34C7E1F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8F93-57C6-4F34-9FA6-C654DE2DFE7F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32CC-00CC-4486-8CF5-14A44A751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1446-C523-4A6D-92F6-DF1D53B39587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9CE1-C3E1-45C5-8964-4090FDA75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4186-FDF7-4FDE-8C0C-A11760148E93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8DE2-9E6F-4B9E-A5D8-97906DF5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C810-A0FE-4849-9BC8-D867A546DB9E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20DD-8F92-405B-8756-9BD2C859E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EA0E-0FE9-4983-AE7A-DDD48943E9EB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5C96-2BC5-42EE-8B40-6FDFA038B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37AD-9697-4048-9A83-8F18BAD4CD90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6BBD-4482-495F-B813-8B2E98F54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1C1F-5A5A-43F1-B974-BB5B87323DF5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73A5-B408-49CA-B385-99E686071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35E5-8D67-4BE5-AA12-353980C4B4F4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9972-5798-4A6F-BD15-0C84C763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D305-2E6A-4DAC-9A9C-1EEF1A28D027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2A4-DC1C-4E05-801E-7DD8C455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F19B-B5A8-406A-9038-8BC173DD34EB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5CF2-8693-47D6-9167-F918F3E89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D8EAA-AD8B-4466-AB0F-DB15FB0F9AE0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121A20-C9D6-4487-BDB3-F70E0B8F7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0%D0%B2%D0%B5%D0%B4%D0%BD%D0%B8%D0%BA" TargetMode="External"/><Relationship Id="rId3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7" Type="http://schemas.openxmlformats.org/officeDocument/2006/relationships/hyperlink" Target="http://ru.wikipedia.org/wiki/%D0%9B%D0%B8%D0%BA_%D1%81%D0%B2%D1%8F%D1%82%D0%BE%D1%81%D1%82%D0%B8" TargetMode="External"/><Relationship Id="rId2" Type="http://schemas.openxmlformats.org/officeDocument/2006/relationships/hyperlink" Target="http://ru.wikipedia.org/wiki/%D0%9A%D0%B0%D0%BD%D0%BE%D0%BD%D0%B8%D0%B7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0%D0%BD%D0%B0%D0%BA%D1%81%D0%B0%D1%80%D1%81%D0%BA%D0%B8%D0%B9_%D0%BC%D0%BE%D0%BD%D0%B0%D1%81%D1%82%D1%8B%D1%80%D1%8C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ru.wikipedia.org/wiki/%D0%A1%D0%B0%D1%80%D0%B0%D0%BD%D1%81%D0%BA%D0%B0%D1%8F_%D0%B8_%D0%9C%D0%BE%D1%80%D0%B4%D0%BE%D0%B2%D1%81%D0%BA%D0%B0%D1%8F_%D0%B5%D0%BF%D0%B0%D1%80%D1%85%D0%B8%D1%8F" TargetMode="External"/><Relationship Id="rId10" Type="http://schemas.openxmlformats.org/officeDocument/2006/relationships/hyperlink" Target="http://ru.wikipedia.org/wiki/%D0%A4%D0%B5%D0%BE%D0%B4%D0%BE%D1%80_%D0%A1%D0%B0%D0%BD%D0%B0%D0%BA%D1%81%D0%B0%D1%80%D1%81%D0%BA%D0%B8%D0%B9" TargetMode="External"/><Relationship Id="rId4" Type="http://schemas.openxmlformats.org/officeDocument/2006/relationships/hyperlink" Target="http://ru.wikipedia.org/wiki/%D0%9C%D0%B5%D1%81%D1%82%D0%BD%D0%BE%D1%87%D1%82%D0%B8%D0%BC%D1%8B%D0%B9_%D1%81%D0%B2%D1%8F%D1%82%D0%BE%D0%B9" TargetMode="External"/><Relationship Id="rId9" Type="http://schemas.openxmlformats.org/officeDocument/2006/relationships/hyperlink" Target="http://ru.wikipedia.org/wiki/%D0%AE%D0%BB%D0%B8%D0%B0%D0%BD%D1%81%D0%BA%D0%B8%D0%B9_%D0%BA%D0%B0%D0%BB%D0%B5%D0%BD%D0%B4%D0%B0%D1%80%D1%8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&#1090;&#1077;&#1093;-&#1089;&#1087;&#1088;&#1072;&#1074;&#1086;&#1095;&#1085;&#1080;&#1082;.&#1088;&#1092;/i/img2/ushakov_feodor_feodorovich/image-17036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0%D0%B4%D0%B5%D0%BD_%D0%A1%D0%B2%D1%8F%D1%82%D0%BE%D0%B3%D0%BE_%D0%93%D0%B5%D0%BE%D1%80%D0%B3%D0%B8%D1%8F" TargetMode="External"/><Relationship Id="rId2" Type="http://schemas.openxmlformats.org/officeDocument/2006/relationships/hyperlink" Target="http://ru.wikipedia.org/wiki/%D0%9E%D1%80%D0%B4%D0%B5%D0%BD_%D0%A1%D0%B2%D1%8F%D1%82%D0%BE%D0%B3%D0%BE_%D0%92%D0%BB%D0%B0%D0%B4%D0%B8%D0%BC%D0%B8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5%D0%BB%D0%B5%D0%BD%D0%BA" TargetMode="External"/><Relationship Id="rId5" Type="http://schemas.openxmlformats.org/officeDocument/2006/relationships/hyperlink" Target="http://ru.wikipedia.org/w/index.php?title=%D0%9E%D1%80%D0%B4%D0%B5%D0%BD_%D0%A1%D0%B2%D1%8F%D1%82%D0%BE%D0%B3%D0%BE_%D0%AF%D0%BD%D1%83%D0%B0%D1%80%D0%B8%D1%8F&amp;action=edit&amp;redlink=1" TargetMode="External"/><Relationship Id="rId4" Type="http://schemas.openxmlformats.org/officeDocument/2006/relationships/hyperlink" Target="http://ru.wikipedia.org/wiki/%D0%9E%D1%80%D0%B4%D0%B5%D0%BD_%D0%A1%D0%B2%D1%8F%D1%82%D0%BE%D0%B3%D0%BE_%D0%90%D0%BB%D0%B5%D0%BA%D1%81%D0%B0%D0%BD%D0%B4%D1%80%D0%B0_%D0%9D%D0%B5%D0%B2%D1%81%D0%BA%D0%BE%D0%B3%D0%B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1%80%D0%B5%D0%B9%D1%81%D0%B5%D1%80%D0%B0_%D0%BF%D1%80%D0%BE%D0%B5%D0%BA%D1%82%D0%B0_68-%D0%B1%D0%B8%D1%8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0_%D0%B0%D0%B2%D0%B3%D1%83%D1%81%D1%82%D0%B0" TargetMode="External"/><Relationship Id="rId3" Type="http://schemas.openxmlformats.org/officeDocument/2006/relationships/hyperlink" Target="http://rpmonitor.ru/korfu" TargetMode="External"/><Relationship Id="rId7" Type="http://schemas.openxmlformats.org/officeDocument/2006/relationships/hyperlink" Target="http://ru.wikipedia.org/wiki/%D0%9C%D1%8B%D1%81_%D0%9A%D0%B0%D0%BB%D0%B8%D0%B0%D0%BA%D1%80%D0%B0" TargetMode="External"/><Relationship Id="rId12" Type="http://schemas.openxmlformats.org/officeDocument/2006/relationships/hyperlink" Target="http://ru.wikipedia.org/wiki/%D0%9A%D0%B5%D1%80%D1%87%D1%8C" TargetMode="External"/><Relationship Id="rId2" Type="http://schemas.openxmlformats.org/officeDocument/2006/relationships/hyperlink" Target="http://ru.wikipedia.org/wiki/%D0%A0%D1%8B%D0%B1%D0%B8%D0%BD%D1%81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B%D0%B5%D0%BA%D1%81%D0%B5%D0%B5%D0%B2%D0%BA%D0%B0_(%D0%A2%D0%B5%D0%BC%D0%BD%D0%B8%D0%BA%D0%BE%D0%B2%D1%81%D0%BA%D0%B8%D0%B9_%D1%80%D0%B0%D0%B9%D0%BE%D0%BD_%D0%9C%D0%BE%D1%80%D0%B4%D0%BE%D0%B2%D0%B8%D0%B8)" TargetMode="External"/><Relationship Id="rId11" Type="http://schemas.openxmlformats.org/officeDocument/2006/relationships/hyperlink" Target="http://ru.wikipedia.org/wiki/2002_%D0%B3%D0%BE%D0%B4" TargetMode="External"/><Relationship Id="rId5" Type="http://schemas.openxmlformats.org/officeDocument/2006/relationships/hyperlink" Target="http://ru.wikipedia.org/wiki/2006_%D0%B3%D0%BE%D0%B4" TargetMode="External"/><Relationship Id="rId10" Type="http://schemas.openxmlformats.org/officeDocument/2006/relationships/hyperlink" Target="http://ru.wikipedia.org/wiki/%D0%A5%D0%B5%D1%80%D1%81%D0%BE%D0%BD" TargetMode="External"/><Relationship Id="rId4" Type="http://schemas.openxmlformats.org/officeDocument/2006/relationships/hyperlink" Target="http://ru.wikipedia.org/wiki/5_%D0%B0%D0%B2%D0%B3%D1%83%D1%81%D1%82%D0%B0" TargetMode="External"/><Relationship Id="rId9" Type="http://schemas.openxmlformats.org/officeDocument/2006/relationships/hyperlink" Target="http://ru.wikipedia.org/wiki/%D0%A1%D0%BF%D0%B8%D1%81%D0%BE%D0%BA_%D0%BC%D0%B0%D0%BB%D1%8B%D1%85_%D0%BF%D0%BB%D0%B0%D0%BD%D0%B5%D1%8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3.imgbb.ru/e/c/e/ece0f98217fec790fcd5225d44e2a26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doctor-frost.ru/metro/img/remont_holodilnikov_bulvar_admirala_ushakova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ru.wikipedia.org/wiki/%D0%9C%D0%B5%D0%B4%D0%B0%D0%BB%D1%8C_%C2%AB%D0%97%D0%B0_%D0%BE%D1%82%D0%B2%D0%B0%D0%B3%D1%83%C2%BB" TargetMode="External"/><Relationship Id="rId7" Type="http://schemas.openxmlformats.org/officeDocument/2006/relationships/hyperlink" Target="http://ru.wikipedia.org/wiki/%D0%9C%D0%B5%D0%B4%D0%B0%D0%BB%D1%8C_%D0%A1%D1%83%D0%B2%D0%BE%D1%80%D0%BE%D0%B2%D0%B0" TargetMode="External"/><Relationship Id="rId2" Type="http://schemas.openxmlformats.org/officeDocument/2006/relationships/hyperlink" Target="http://ru.wikipedia.org/wiki/%D0%A3%D1%88%D0%B0%D0%BA%D0%BE%D0%B2,_%D0%A4%D1%91%D0%B4%D0%BE%D1%80_%D0%A4%D1%91%D0%B4%D0%BE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9F%D0%BE%D0%B3%D1%80%D0%B0%D0%BD%D0%B8%D1%87%D0%BD%D0%B0%D1%8F_%D1%81%D0%BB%D1%83%D0%B6%D0%B1%D0%B0_%D0%A4%D0%B5%D0%B4%D0%B5%D1%80%D0%B0%D0%BB%D1%8C%D0%BD%D0%BE%D0%B9_%D1%81%D0%BB%D1%83%D0%B6%D0%B1%D1%8B_%D0%B1%D0%B5%D0%B7%D0%BE%D0%BF%D0%B0%D1%81%D0%BD%D0%BE%D1%81%D1%82%D0%B8_%D0%A0%D0%BE%D1%81%D1%81%D0%B8%D0%B9%D1%81%D0%BA%D0%BE%D0%B9_%D0%A4%D0%B5%D0%B4%D0%B5%D1%80%D0%B0%D1%86%D0%B8%D0%B8" TargetMode="External"/><Relationship Id="rId4" Type="http://schemas.openxmlformats.org/officeDocument/2006/relationships/hyperlink" Target="http://ru.wikipedia.org/wiki/%D0%92%D0%BE%D0%B5%D0%BD%D0%BD%D0%BE-%D0%9C%D0%BE%D1%80%D1%81%D0%BA%D0%BE%D0%B9_%D0%A4%D0%BB%D0%BE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Picture 2" descr="G:\х\РАБОТА с ПРЕЗ-МИ\Ушаков\med_pic-s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29712" cy="6858000"/>
          </a:xfrm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42875" y="2000250"/>
            <a:ext cx="8834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Franklin Gothic Book" pitchFamily="34" charset="0"/>
              </a:rPr>
              <a:t>Ушаков Фёдор Фёдорович – 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Franklin Gothic Book" pitchFamily="34" charset="0"/>
              </a:rPr>
              <a:t>великий русский флотоводец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286250" y="214313"/>
            <a:ext cx="4643438" cy="6500812"/>
          </a:xfrm>
        </p:spPr>
        <p:txBody>
          <a:bodyPr/>
          <a:lstStyle/>
          <a:p>
            <a:pPr algn="just"/>
            <a:r>
              <a:rPr lang="ru-RU" sz="1800" b="1" smtClean="0">
                <a:solidFill>
                  <a:srgbClr val="002060"/>
                </a:solidFill>
              </a:rPr>
              <a:t>Решительный характер действий флота под командованием Ушакова проявился в бою с противником на короткую дистанцию (картечного выстрела), что давало возможность ввести в дело орудия всех калибров. </a:t>
            </a:r>
          </a:p>
          <a:p>
            <a:pPr algn="just"/>
            <a:r>
              <a:rPr lang="ru-RU" sz="1800" b="1" smtClean="0">
                <a:solidFill>
                  <a:srgbClr val="0070C0"/>
                </a:solidFill>
              </a:rPr>
              <a:t>Ушаков правильно оценивал роль артиллерии в морском сражении и добивался искусного ведения массированного огня. </a:t>
            </a:r>
          </a:p>
          <a:p>
            <a:pPr algn="just"/>
            <a:r>
              <a:rPr lang="ru-RU" sz="1800" b="1" smtClean="0">
                <a:solidFill>
                  <a:srgbClr val="7030A0"/>
                </a:solidFill>
              </a:rPr>
              <a:t>Русский флотоводец впервые создал тактические резервы (маневренные группы кораблей) и использовал их в зависимости от сложившейся в ходе сражения обстановки.</a:t>
            </a:r>
            <a:r>
              <a:rPr lang="ru-RU" sz="1800" b="1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800" b="1" smtClean="0">
                <a:solidFill>
                  <a:srgbClr val="002060"/>
                </a:solidFill>
              </a:rPr>
              <a:t>Добытую в сражении победу он довершал энергичным преследованием. Русский флотоводец был противником шаблона и действовал творчески, искусно оценивал обстановку и в соответствии с ней выбирал способы и формы боя. </a:t>
            </a:r>
            <a:br>
              <a:rPr lang="ru-RU" sz="1800" b="1" smtClean="0">
                <a:solidFill>
                  <a:srgbClr val="002060"/>
                </a:solidFill>
              </a:rPr>
            </a:br>
            <a:endParaRPr lang="ru-RU" sz="1800" b="1" smtClean="0">
              <a:solidFill>
                <a:srgbClr val="002060"/>
              </a:solidFill>
            </a:endParaRPr>
          </a:p>
        </p:txBody>
      </p:sp>
      <p:pic>
        <p:nvPicPr>
          <p:cNvPr id="18435" name="Рисунок 3" descr="бю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3929062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214813"/>
            <a:ext cx="8401050" cy="2428875"/>
          </a:xfrm>
        </p:spPr>
        <p:txBody>
          <a:bodyPr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Ушаков правильно оценивал место флота в системе вооруженных сил. Флот под его начальством дал замечательные примеры взаимодействия с сухопутной армией.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 Ионической кампании он овладел первоклассной морской крепостью Корфу, бросив на штурм флот, опровергнув этим самым существовавшее положение, что флот способен осуществлять только блокаду морских крепостей. </a:t>
            </a:r>
            <a:r>
              <a:rPr lang="ru-RU" b="1" dirty="0" smtClean="0">
                <a:solidFill>
                  <a:srgbClr val="7030A0"/>
                </a:solidFill>
              </a:rPr>
              <a:t>«Брать сию крепость кораблями,— заявлял Ушаков о Корфу,— есть дело в истории войн небывалое...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59" name="Рисунок 3" descr="untitl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2875"/>
            <a:ext cx="6500812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G:\х\РАБОТА с ПРЕЗ-МИ\Ушаков\Ушаков\фрегат А.Нев-й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6513"/>
            <a:ext cx="4143375" cy="6894513"/>
          </a:xfrm>
        </p:spPr>
      </p:pic>
      <p:pic>
        <p:nvPicPr>
          <p:cNvPr id="20484" name="Picture 3" descr="G:\х\РАБОТА с ПРЕЗ-МИ\Ушаков\Ушаков\фрегат свНикола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0"/>
            <a:ext cx="5057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500563" y="6286500"/>
            <a:ext cx="4214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Franklin Gothic Book" pitchFamily="34" charset="0"/>
              </a:rPr>
              <a:t>Фрегат  «Св. Николай».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57188" y="500063"/>
            <a:ext cx="4046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Franklin Gothic Book" pitchFamily="34" charset="0"/>
              </a:rPr>
              <a:t>Фрегат «Св. Алек-р  Невский»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929063" y="571500"/>
            <a:ext cx="4757737" cy="5554663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rgbClr val="7030A0"/>
                </a:solidFill>
              </a:rPr>
              <a:t>Русский флотоводец, так же как и Суворов, не проиграл ни одного сражения. Тщательная подготовка личного состава флота, высокие образцы маневра и вождения флота позволяли выигрывать сражения над численно превосходящими силами противника. </a:t>
            </a:r>
          </a:p>
          <a:p>
            <a:pPr algn="just"/>
            <a:r>
              <a:rPr lang="ru-RU" sz="2000" b="1" smtClean="0">
                <a:solidFill>
                  <a:srgbClr val="FF0000"/>
                </a:solidFill>
              </a:rPr>
              <a:t>Ушаков — это Суворов во флоте. </a:t>
            </a:r>
          </a:p>
          <a:p>
            <a:pPr algn="just"/>
            <a:r>
              <a:rPr lang="ru-RU" sz="2000" b="1" smtClean="0">
                <a:solidFill>
                  <a:srgbClr val="002060"/>
                </a:solidFill>
              </a:rPr>
              <a:t>Английский адмирал Нельсон, которому приписывалось иностранной и русской дворянско-буржуазной литературой введение новых форм морского боя, фактически повторял уже то, что было применено великим русским флотоводцем Ушаковым.</a:t>
            </a:r>
          </a:p>
        </p:txBody>
      </p:sp>
      <p:pic>
        <p:nvPicPr>
          <p:cNvPr id="21507" name="Рисунок 4" descr="то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85838"/>
            <a:ext cx="3929063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G:\х\РАБОТА с ПРЕЗ-МИ\Ушаков\Ушаков-портреты+рис\Л.К.Москв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175"/>
            <a:ext cx="4214813" cy="6861175"/>
          </a:xfrm>
        </p:spPr>
      </p:pic>
      <p:pic>
        <p:nvPicPr>
          <p:cNvPr id="22531" name="Picture 4" descr="G:\х\РАБОТА с ПРЕЗ-МИ\Ушаков\Ушаков-портреты+рис\св.Г.Поб-ц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4714875" y="142875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Franklin Gothic Book" pitchFamily="34" charset="0"/>
              </a:rPr>
              <a:t>Линейный корабль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Franklin Gothic Book" pitchFamily="34" charset="0"/>
              </a:rPr>
              <a:t>«Св.  Георгий  Победоносец».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428625" y="357188"/>
            <a:ext cx="350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Franklin Gothic Book" pitchFamily="34" charset="0"/>
              </a:rPr>
              <a:t>Линейный корабль  «Москва».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5" y="214313"/>
            <a:ext cx="5419725" cy="6643687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военной истории России не так много флотоводцев, которых можно поставить рядом с Ушаковым.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Он не проиграл ни одной из проведенных им 43 военных кампаний.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Флотоводческий гений Ушакова был многогранен.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Много труда он вложил в совершенствование кораблей. Улучшения их мореходных качеств и повышения огневой мощи.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Ушаков был сторонником суворовских принципов воспитания подчиненных. Строгость и нетерпимость к любым беспорядкам он сочетал с заботой о людях. Видел в них не просто исполнителей, а служителей, от старания и умения которых зависит успех в бою.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Превыше всего он ставил интересы России, не жалел сил, дабы добиться славы и процветания.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3555" name="Рисунок 3" descr="untitled...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71563"/>
            <a:ext cx="34020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13" y="142875"/>
            <a:ext cx="5348287" cy="6357938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Прослужив Отечеству верой и правдой 49 лет, Ушаков в 1807 году вышел в отставку.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Краткий пенсионный аттестат адмирала, подписанный императором Александром I, начинался просто: </a:t>
            </a:r>
            <a:r>
              <a:rPr lang="ru-RU" b="1" dirty="0" smtClean="0">
                <a:solidFill>
                  <a:srgbClr val="FF0000"/>
                </a:solidFill>
              </a:rPr>
              <a:t>«Победителю всех неприятелей России на морях – графу Ушакову Федору Федоровичу».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Последние годы жизни Ушаков провел в своем имении Тамбовской губернии, где скончался в 1817 году. Похоронен в </a:t>
            </a:r>
            <a:r>
              <a:rPr lang="ru-RU" b="1" dirty="0" err="1" smtClean="0">
                <a:solidFill>
                  <a:srgbClr val="002060"/>
                </a:solidFill>
              </a:rPr>
              <a:t>Санаксарском</a:t>
            </a:r>
            <a:r>
              <a:rPr lang="ru-RU" b="1" dirty="0" smtClean="0">
                <a:solidFill>
                  <a:srgbClr val="002060"/>
                </a:solidFill>
              </a:rPr>
              <a:t> монастыре.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 честь флотоводца утвержден орден и медаль Ушакова. В Ярославской области учрежден специальный Губернаторский почетный знак имени Федора Ушакова (2005г.). В его честь переименована одна из самых старых улиц левобережной части города Тутаева, установлен бюст земляку-адмиралу (2006г.).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79" name="Рисунок 3" descr="юбю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71563"/>
            <a:ext cx="3214687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286125" y="214313"/>
            <a:ext cx="5705475" cy="6357937"/>
          </a:xfrm>
        </p:spPr>
        <p:txBody>
          <a:bodyPr/>
          <a:lstStyle/>
          <a:p>
            <a:pPr algn="just"/>
            <a:r>
              <a:rPr lang="ru-RU" sz="1800" b="1" smtClean="0">
                <a:solidFill>
                  <a:srgbClr val="FF0000"/>
                </a:solidFill>
              </a:rPr>
              <a:t>5 августа 2001 года </a:t>
            </a:r>
            <a:r>
              <a:rPr lang="ru-RU" sz="1800" b="1" smtClean="0">
                <a:solidFill>
                  <a:srgbClr val="002060"/>
                </a:solidFill>
              </a:rPr>
              <a:t>адмирал Ушаков был </a:t>
            </a:r>
            <a:r>
              <a:rPr lang="ru-RU" sz="1800" b="1" smtClean="0">
                <a:solidFill>
                  <a:srgbClr val="002060"/>
                </a:solidFill>
                <a:hlinkClick r:id="rId2" tooltip="Канонизация"/>
              </a:rPr>
              <a:t>канонизирован</a:t>
            </a:r>
            <a:r>
              <a:rPr lang="ru-RU" sz="1800" b="1" smtClean="0">
                <a:solidFill>
                  <a:srgbClr val="002060"/>
                </a:solidFill>
              </a:rPr>
              <a:t> </a:t>
            </a:r>
            <a:r>
              <a:rPr lang="ru-RU" sz="1800" b="1" smtClean="0">
                <a:solidFill>
                  <a:srgbClr val="002060"/>
                </a:solidFill>
                <a:hlinkClick r:id="rId3" tooltip="Русская православная церковь"/>
              </a:rPr>
              <a:t>Русской православной церковью</a:t>
            </a:r>
            <a:r>
              <a:rPr lang="ru-RU" sz="1800" b="1" smtClean="0">
                <a:solidFill>
                  <a:srgbClr val="002060"/>
                </a:solidFill>
              </a:rPr>
              <a:t> как </a:t>
            </a:r>
            <a:r>
              <a:rPr lang="ru-RU" sz="1800" b="1" smtClean="0">
                <a:solidFill>
                  <a:srgbClr val="002060"/>
                </a:solidFill>
                <a:hlinkClick r:id="rId4" tooltip="Местночтимый святой"/>
              </a:rPr>
              <a:t>местночтимый святой</a:t>
            </a:r>
            <a:r>
              <a:rPr lang="ru-RU" sz="1800" b="1" smtClean="0">
                <a:solidFill>
                  <a:srgbClr val="002060"/>
                </a:solidFill>
              </a:rPr>
              <a:t> </a:t>
            </a:r>
            <a:r>
              <a:rPr lang="ru-RU" sz="1800" b="1" smtClean="0">
                <a:solidFill>
                  <a:srgbClr val="002060"/>
                </a:solidFill>
                <a:hlinkClick r:id="rId5" tooltip="Саранская и Мордовская епархия"/>
              </a:rPr>
              <a:t>Саранской и Мордовской епархии</a:t>
            </a:r>
            <a:r>
              <a:rPr lang="ru-RU" sz="1800" b="1" smtClean="0">
                <a:solidFill>
                  <a:srgbClr val="002060"/>
                </a:solidFill>
              </a:rPr>
              <a:t>. Торжественное богослужение прошло в </a:t>
            </a:r>
            <a:r>
              <a:rPr lang="ru-RU" sz="1800" b="1" smtClean="0">
                <a:solidFill>
                  <a:srgbClr val="002060"/>
                </a:solidFill>
                <a:hlinkClick r:id="rId6" tooltip="Санаксарский монастырь"/>
              </a:rPr>
              <a:t>Санаксарском монастыре</a:t>
            </a:r>
            <a:r>
              <a:rPr lang="ru-RU" sz="1800" b="1" smtClean="0">
                <a:solidFill>
                  <a:srgbClr val="002060"/>
                </a:solidFill>
              </a:rPr>
              <a:t>. Деяние о его канонизации указало: «</a:t>
            </a:r>
            <a:r>
              <a:rPr lang="ru-RU" sz="1800" b="1" i="1" smtClean="0">
                <a:solidFill>
                  <a:srgbClr val="002060"/>
                </a:solidFill>
              </a:rPr>
              <a:t>Сила его христианского духа проявилась не только славными победами в боях за Отечество, но и в великом милосердии, которому изумлялся даже побеждённый им неприятель… милосердие адмирала Феодора Ушакова покрывало всех</a:t>
            </a:r>
            <a:r>
              <a:rPr lang="ru-RU" sz="1800" b="1" smtClean="0">
                <a:solidFill>
                  <a:srgbClr val="002060"/>
                </a:solidFill>
              </a:rPr>
              <a:t>».</a:t>
            </a:r>
            <a:r>
              <a:rPr lang="ru-RU" sz="1800" b="1" baseline="30000" smtClean="0">
                <a:solidFill>
                  <a:srgbClr val="002060"/>
                </a:solidFill>
              </a:rPr>
              <a:t>[</a:t>
            </a:r>
            <a:endParaRPr lang="ru-RU" sz="1800" b="1" smtClean="0">
              <a:solidFill>
                <a:srgbClr val="002060"/>
              </a:solidFill>
            </a:endParaRPr>
          </a:p>
          <a:p>
            <a:pPr algn="just"/>
            <a:r>
              <a:rPr lang="ru-RU" sz="1800" b="1" smtClean="0">
                <a:solidFill>
                  <a:srgbClr val="FF0000"/>
                </a:solidFill>
              </a:rPr>
              <a:t>6 октября 2004 года Архиерейский собор </a:t>
            </a:r>
            <a:r>
              <a:rPr lang="ru-RU" sz="1800" b="1" smtClean="0">
                <a:solidFill>
                  <a:srgbClr val="7030A0"/>
                </a:solidFill>
              </a:rPr>
              <a:t>Русской православной церкви причислил Фёдора Ушакова к общецерковным святым в </a:t>
            </a:r>
            <a:r>
              <a:rPr lang="ru-RU" sz="1800" b="1" smtClean="0">
                <a:solidFill>
                  <a:srgbClr val="7030A0"/>
                </a:solidFill>
                <a:hlinkClick r:id="rId7" tooltip="Лик святости"/>
              </a:rPr>
              <a:t>лике</a:t>
            </a:r>
            <a:r>
              <a:rPr lang="ru-RU" sz="1800" b="1" smtClean="0">
                <a:solidFill>
                  <a:srgbClr val="7030A0"/>
                </a:solidFill>
              </a:rPr>
              <a:t> </a:t>
            </a:r>
            <a:r>
              <a:rPr lang="ru-RU" sz="1800" b="1" smtClean="0">
                <a:solidFill>
                  <a:srgbClr val="7030A0"/>
                </a:solidFill>
                <a:hlinkClick r:id="rId8" tooltip="Праведник"/>
              </a:rPr>
              <a:t>праведных</a:t>
            </a:r>
            <a:r>
              <a:rPr lang="ru-RU" sz="1800" b="1" smtClean="0">
                <a:solidFill>
                  <a:srgbClr val="002060"/>
                </a:solidFill>
              </a:rPr>
              <a:t>. Память совершается (по </a:t>
            </a:r>
            <a:r>
              <a:rPr lang="ru-RU" sz="1800" b="1" smtClean="0">
                <a:solidFill>
                  <a:srgbClr val="002060"/>
                </a:solidFill>
                <a:hlinkClick r:id="rId9" tooltip="Юлианский календарь"/>
              </a:rPr>
              <a:t>юлианскому календарю</a:t>
            </a:r>
            <a:r>
              <a:rPr lang="ru-RU" sz="1800" b="1" smtClean="0">
                <a:solidFill>
                  <a:srgbClr val="002060"/>
                </a:solidFill>
              </a:rPr>
              <a:t>) 23 мая (Собор Ростовских святых), 23 июля и 2 октября. Фёдор Ушаков (не следует путать его с его дядей и тёзкой монахом </a:t>
            </a:r>
            <a:r>
              <a:rPr lang="ru-RU" sz="1800" b="1" smtClean="0">
                <a:solidFill>
                  <a:srgbClr val="002060"/>
                </a:solidFill>
                <a:hlinkClick r:id="rId10" tooltip="Феодор Санаксарский"/>
              </a:rPr>
              <a:t>Феодором Санаксарским</a:t>
            </a:r>
            <a:r>
              <a:rPr lang="ru-RU" sz="1800" b="1" smtClean="0">
                <a:solidFill>
                  <a:srgbClr val="002060"/>
                </a:solidFill>
              </a:rPr>
              <a:t>) почитается как святой покровитель российского военно-морского флота (с 2000 года) и стратегических военно-воздушных сил (с 2005 года).</a:t>
            </a:r>
          </a:p>
          <a:p>
            <a:pPr algn="just"/>
            <a:endParaRPr lang="ru-RU" sz="1800" b="1" smtClean="0">
              <a:solidFill>
                <a:srgbClr val="002060"/>
              </a:solidFill>
            </a:endParaRPr>
          </a:p>
        </p:txBody>
      </p:sp>
      <p:pic>
        <p:nvPicPr>
          <p:cNvPr id="25603" name="Picture 2" descr="G:\х\РАБОТА с ПРЕЗ-МИ\Ушаков\Ушаков\оьб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" y="1027113"/>
            <a:ext cx="3357563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786188" y="1000125"/>
            <a:ext cx="52149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Franklin Gothic Book" pitchFamily="34" charset="0"/>
              </a:rPr>
              <a:t>Летом 1788 г. эскадра вновь вышла в море и 3 июля встретилась с турецким флотом у острова </a:t>
            </a:r>
            <a:r>
              <a:rPr lang="ru-RU" sz="2000" b="1">
                <a:solidFill>
                  <a:srgbClr val="FF0000"/>
                </a:solidFill>
                <a:latin typeface="Franklin Gothic Book" pitchFamily="34" charset="0"/>
              </a:rPr>
              <a:t>Фидониси. </a:t>
            </a:r>
            <a:r>
              <a:rPr lang="ru-RU" b="1">
                <a:solidFill>
                  <a:srgbClr val="7030A0"/>
                </a:solidFill>
                <a:latin typeface="Franklin Gothic Book" pitchFamily="34" charset="0"/>
              </a:rPr>
              <a:t>Турки вдвое превосходили русских по числу кораблей, имели тройной перевес в орудиях </a:t>
            </a:r>
            <a:r>
              <a:rPr lang="ru-RU" b="1">
                <a:solidFill>
                  <a:srgbClr val="002060"/>
                </a:solidFill>
                <a:latin typeface="Franklin Gothic Book" pitchFamily="34" charset="0"/>
              </a:rPr>
              <a:t>и первыми открыли огонь по русскому авангарду ("Святой Павел" и три фрегата). Расстояние не позволяло русским фрегатам вести эффективную стрельбу из 12-фунтовых пушек, и Ушаков, возглавлявший авангард, предпринял смелый маневр. </a:t>
            </a:r>
          </a:p>
        </p:txBody>
      </p:sp>
      <p:pic>
        <p:nvPicPr>
          <p:cNvPr id="26627" name="Picture 2" descr="G:\х\РАБОТА с ПРЕЗ-МИ\Ушаков\Ушаков\п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285750"/>
            <a:ext cx="35099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28625" y="3857625"/>
            <a:ext cx="82153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Franklin Gothic Book" pitchFamily="34" charset="0"/>
              </a:rPr>
              <a:t>Он приказал фрегатам обойти головные турецкие корабли с наветренной стороны, чтобы поставить их "в два огня", а сам на "Святом Павле" вышел из строя </a:t>
            </a:r>
            <a:r>
              <a:rPr lang="ru-RU" b="1">
                <a:solidFill>
                  <a:srgbClr val="7030A0"/>
                </a:solidFill>
                <a:latin typeface="Franklin Gothic Book" pitchFamily="34" charset="0"/>
              </a:rPr>
              <a:t>и решительно атаковал флагманский корабль Гассан-паши</a:t>
            </a:r>
            <a:r>
              <a:rPr lang="ru-RU" b="1">
                <a:solidFill>
                  <a:srgbClr val="002060"/>
                </a:solidFill>
                <a:latin typeface="Franklin Gothic Book" pitchFamily="34" charset="0"/>
              </a:rPr>
              <a:t>. В результате боя, продолжавшегося около трех часов, флагманский корабль противника получил серьезные повреждения. Это вынудило Гассан-пашу, а за ним и все корабли его эскадры покинуть район боя. </a:t>
            </a:r>
            <a:r>
              <a:rPr lang="ru-RU" b="1">
                <a:solidFill>
                  <a:srgbClr val="0070C0"/>
                </a:solidFill>
                <a:latin typeface="Franklin Gothic Book" pitchFamily="34" charset="0"/>
              </a:rPr>
              <a:t>Потемкин высоко оценил боевое искусство Ушакова, последний был награжден орденом святого Георгия 4-й степени, произведен в контр-адмиралы и получил начальство над всем корабельным флотом в Севастополе.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000500" y="285750"/>
            <a:ext cx="4500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Franklin Gothic Book" pitchFamily="34" charset="0"/>
              </a:rPr>
              <a:t>Некоторые  из сражений Ушакова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3" descr="G:\х\РАБОТА с ПРЕЗ-МИ\Ушаков\Ушаков\р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89201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619125" y="306388"/>
            <a:ext cx="7956550" cy="982662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Ранние годы</a:t>
            </a: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348038" y="1484313"/>
            <a:ext cx="5400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just"/>
            <a:r>
              <a:rPr lang="ru-RU" sz="2000" b="1">
                <a:solidFill>
                  <a:srgbClr val="000000"/>
                </a:solidFill>
                <a:latin typeface="Arial" charset="0"/>
              </a:rPr>
              <a:t>Фёдор Ушаков родился 13 (24) февраля 1745 в сельце Бурнакова (ныне Рыбинским район Ярославской области), в небогатой дворянской семье, крещён в церкви «Богоявления на острову» в селе Хопылево. Отец — Фёдор Игнатьевич Ушаков (1710—1781), сержант лейб-гвардии Преображенского полка в отставке, дядя — старец Феодор Санаксарский. Окончил Морской кадетский корпус в 1766г. служил на Балтийском флоте.</a:t>
            </a:r>
          </a:p>
        </p:txBody>
      </p:sp>
      <p:pic>
        <p:nvPicPr>
          <p:cNvPr id="14339" name="Picture 5" descr="image-170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24098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х\РАБОТА с ПРЕЗ-МИ\Ушаков\Ушаков-портреты+рис\sv-pave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0"/>
            <a:ext cx="4143375" cy="6845300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714875" y="642938"/>
            <a:ext cx="4059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Линейный корабль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«Святой Павел».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214938" y="2286000"/>
            <a:ext cx="2967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Franklin Gothic Book" pitchFamily="34" charset="0"/>
              </a:rPr>
              <a:t>На нём Ушаков плавал при 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Franklin Gothic Book" pitchFamily="34" charset="0"/>
              </a:rPr>
              <a:t>разгроме   турок   у 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Franklin Gothic Book" pitchFamily="34" charset="0"/>
              </a:rPr>
              <a:t>острова  Фидониси.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42875"/>
            <a:ext cx="4848225" cy="6572250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августе 1788 г., следуя с эскадрой из Севастополя к Очакову, Ушаков обнаружил у </a:t>
            </a:r>
            <a:r>
              <a:rPr lang="ru-RU" b="1" dirty="0" smtClean="0">
                <a:solidFill>
                  <a:srgbClr val="FF0000"/>
                </a:solidFill>
              </a:rPr>
              <a:t>острова </a:t>
            </a:r>
            <a:r>
              <a:rPr lang="ru-RU" b="1" dirty="0" err="1" smtClean="0">
                <a:solidFill>
                  <a:srgbClr val="FF0000"/>
                </a:solidFill>
              </a:rPr>
              <a:t>Тендра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турецкую эскадру, стоявшую на якоре.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Он немедленно атаковал противника, не перестраивая свою эскадру из походного положения. Турецкие корабли стали в беспорядке отходить к устью Дуная. Русский контр-адмирал уничтожил два линейных корабля, несколько малых судов, турки потеряли свыше двух тысяч человек, в том числе более семисот пленными. </a:t>
            </a:r>
            <a:r>
              <a:rPr lang="ru-RU" b="1" dirty="0" smtClean="0">
                <a:solidFill>
                  <a:srgbClr val="7030A0"/>
                </a:solidFill>
              </a:rPr>
              <a:t>Потемкин писал: "Наши, благодаря Бога, такого перца задали туркам, что любо. Спасибо Федору Федоровичу!" </a:t>
            </a:r>
            <a:r>
              <a:rPr lang="ru-RU" b="1" dirty="0" smtClean="0">
                <a:solidFill>
                  <a:srgbClr val="0070C0"/>
                </a:solidFill>
              </a:rPr>
              <a:t>С этого времени турки стали откровенно бояться Ушакова, а тот получил от Екатерины II еще одну награду - орден святого Георгия 2-й степени.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9699" name="Picture 3" descr="G:\х\РАБОТА с ПРЕЗ-МИ\Ушаков\Ушаков-портреты+рис\freg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39798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3" name="Picture 2" descr="G:\х\РАБОТА с ПРЕЗ-МИ\Ушаков\74c70996749e3a3e4e85395f79a80946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297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428625"/>
            <a:ext cx="8686800" cy="6143625"/>
          </a:xfrm>
        </p:spPr>
        <p:txBody>
          <a:bodyPr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31 июля 1791 г. </a:t>
            </a:r>
            <a:r>
              <a:rPr lang="ru-RU" b="1" dirty="0" smtClean="0">
                <a:solidFill>
                  <a:srgbClr val="002060"/>
                </a:solidFill>
              </a:rPr>
              <a:t>Ушаков одержал над турецким флотом блистательную победу в сражении у </a:t>
            </a:r>
            <a:r>
              <a:rPr lang="ru-RU" b="1" dirty="0" smtClean="0">
                <a:solidFill>
                  <a:srgbClr val="FF0000"/>
                </a:solidFill>
              </a:rPr>
              <a:t>мыса </a:t>
            </a:r>
            <a:r>
              <a:rPr lang="ru-RU" b="1" dirty="0" err="1" smtClean="0">
                <a:solidFill>
                  <a:srgbClr val="FF0000"/>
                </a:solidFill>
              </a:rPr>
              <a:t>Калиакрия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В этом сражении он атаковал противника в походном строю трех колонн. </a:t>
            </a:r>
            <a:r>
              <a:rPr lang="ru-RU" b="1" dirty="0" smtClean="0">
                <a:solidFill>
                  <a:srgbClr val="0070C0"/>
                </a:solidFill>
              </a:rPr>
              <a:t>Исход боя решили смелые маневренные действия - проход русской эскадры между берегом и турецкими кораблями для занятия выгодного наветренного положения перед атакой, выход флагманского корабля Ушакова "Рождество Христово" из кильватерного строя в ходе преследования флагмана противника. </a:t>
            </a:r>
            <a:r>
              <a:rPr lang="ru-RU" b="1" dirty="0" smtClean="0">
                <a:solidFill>
                  <a:srgbClr val="002060"/>
                </a:solidFill>
              </a:rPr>
              <a:t>Понеся тяжелые потери, турецкие корабли прекратили бой и, пользуясь темнотой, ушли к Босфору. Это поражение перечеркнуло последние надежды Оттоманской Порты и ускорило подписание победного для России  </a:t>
            </a:r>
            <a:r>
              <a:rPr lang="ru-RU" b="1" dirty="0" err="1" smtClean="0">
                <a:solidFill>
                  <a:srgbClr val="0070C0"/>
                </a:solidFill>
              </a:rPr>
              <a:t>Ясского</a:t>
            </a:r>
            <a:r>
              <a:rPr lang="ru-RU" b="1" dirty="0" smtClean="0">
                <a:solidFill>
                  <a:srgbClr val="0070C0"/>
                </a:solidFill>
              </a:rPr>
              <a:t>  мирного  договора.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Екатерина II в рескрипте на имя флотоводца писала: "Знаменитая победа... служит новым доказательством усердия к службе нашей, особливого мужества и искусства вашего. </a:t>
            </a:r>
            <a:r>
              <a:rPr lang="ru-RU" b="1" dirty="0" err="1" smtClean="0">
                <a:solidFill>
                  <a:srgbClr val="7030A0"/>
                </a:solidFill>
              </a:rPr>
              <a:t>Всемилостивейше</a:t>
            </a:r>
            <a:r>
              <a:rPr lang="ru-RU" b="1" dirty="0" smtClean="0">
                <a:solidFill>
                  <a:srgbClr val="7030A0"/>
                </a:solidFill>
              </a:rPr>
              <a:t> пожаловали вас кавалером нашего ордена святого Александра Невского".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х\РАБОТА с ПРЕЗ-МИ\Ушаков\Ушаков\иоан Креститель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-47625"/>
            <a:ext cx="4286250" cy="6905625"/>
          </a:xfrm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28625" y="6000750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Franklin Gothic Book" pitchFamily="34" charset="0"/>
              </a:rPr>
              <a:t>Линейный корабль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Franklin Gothic Book" pitchFamily="34" charset="0"/>
              </a:rPr>
              <a:t> «Иоан Креститель»</a:t>
            </a:r>
          </a:p>
        </p:txBody>
      </p:sp>
      <p:pic>
        <p:nvPicPr>
          <p:cNvPr id="32772" name="Picture 3" descr="G:\х\РАБОТА с ПРЕЗ-МИ\Ушаков\Ушаков\Рождество Христово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75" y="0"/>
            <a:ext cx="4441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4786313" y="0"/>
            <a:ext cx="458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Franklin Gothic Book" pitchFamily="34" charset="0"/>
              </a:rPr>
              <a:t>Линейный корабль </a:t>
            </a:r>
          </a:p>
          <a:p>
            <a:r>
              <a:rPr lang="ru-RU" sz="2000" b="1">
                <a:solidFill>
                  <a:srgbClr val="FF0000"/>
                </a:solidFill>
                <a:latin typeface="Franklin Gothic Book" pitchFamily="34" charset="0"/>
              </a:rPr>
              <a:t>«Рождество Христово»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88"/>
            <a:ext cx="8686800" cy="5722937"/>
          </a:xfr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100" b="1" dirty="0" smtClean="0">
                <a:solidFill>
                  <a:srgbClr val="FF0000"/>
                </a:solidFill>
              </a:rPr>
              <a:t>Награды адмирала.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  <a:hlinkClick r:id="rId2" tooltip="Орден Святого Владимира"/>
              </a:rPr>
              <a:t>Орден Святого Владимира</a:t>
            </a:r>
            <a:r>
              <a:rPr lang="ru-RU" b="1" dirty="0" smtClean="0">
                <a:solidFill>
                  <a:srgbClr val="002060"/>
                </a:solidFill>
              </a:rPr>
              <a:t> 4 степени (1784) — За успешную борьбу с чумной эпидемией, за организацию и продолжение работ по строительству кораблей.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  <a:hlinkClick r:id="rId3" tooltip="Орден Святого Георгия"/>
              </a:rPr>
              <a:t>Орден Святого Георгия</a:t>
            </a:r>
            <a:r>
              <a:rPr lang="ru-RU" b="1" dirty="0" smtClean="0">
                <a:solidFill>
                  <a:srgbClr val="7030A0"/>
                </a:solidFill>
              </a:rPr>
              <a:t> 4 степени (1788)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Орден Святого Георгия 2 степени (1790)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Орден Святого Владимира 3 степени (1788)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Орден Святого Владимира 2 степени (1790)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  <a:hlinkClick r:id="rId4" tooltip="Орден Святого Александра Невского"/>
              </a:rPr>
              <a:t>Орден Святого Александра Невского</a:t>
            </a:r>
            <a:r>
              <a:rPr lang="ru-RU" b="1" dirty="0" smtClean="0">
                <a:solidFill>
                  <a:srgbClr val="002060"/>
                </a:solidFill>
              </a:rPr>
              <a:t> (1791)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Алмазные знаки Ордена Святого Александра Невского (1798)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  <a:hlinkClick r:id="rId5" tooltip="Орден Святого Януария (страница отсутствует)"/>
              </a:rPr>
              <a:t>Орден Святого </a:t>
            </a:r>
            <a:r>
              <a:rPr lang="ru-RU" b="1" dirty="0" err="1" smtClean="0">
                <a:solidFill>
                  <a:srgbClr val="002060"/>
                </a:solidFill>
                <a:hlinkClick r:id="rId5" tooltip="Орден Святого Януария (страница отсутствует)"/>
              </a:rPr>
              <a:t>Януария</a:t>
            </a:r>
            <a:r>
              <a:rPr lang="ru-RU" b="1" dirty="0" smtClean="0">
                <a:solidFill>
                  <a:srgbClr val="002060"/>
                </a:solidFill>
              </a:rPr>
              <a:t> Королевства обеих </a:t>
            </a:r>
            <a:r>
              <a:rPr lang="ru-RU" b="1" dirty="0" err="1" smtClean="0">
                <a:solidFill>
                  <a:srgbClr val="002060"/>
                </a:solidFill>
              </a:rPr>
              <a:t>Сицилий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Командор креста Святого Иоанна Иерусалимского (1798)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Высшая награда Османской империи </a:t>
            </a:r>
            <a:r>
              <a:rPr lang="ru-RU" b="1" dirty="0" err="1" smtClean="0">
                <a:solidFill>
                  <a:srgbClr val="002060"/>
                </a:solidFill>
                <a:hlinkClick r:id="rId6" tooltip="Челенк"/>
              </a:rPr>
              <a:t>Челенк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Золотое оружие от греческой Республики Семи Островов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12144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Память об  адмирале   Ушакове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8991600" cy="5643562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</a:rPr>
              <a:t>Именем флотоводца названы </a:t>
            </a:r>
            <a:r>
              <a:rPr lang="ru-RU" sz="2000" b="1" smtClean="0">
                <a:solidFill>
                  <a:srgbClr val="7030A0"/>
                </a:solidFill>
              </a:rPr>
              <a:t>бухта</a:t>
            </a:r>
            <a:r>
              <a:rPr lang="ru-RU" sz="2000" b="1" smtClean="0">
                <a:solidFill>
                  <a:srgbClr val="002060"/>
                </a:solidFill>
              </a:rPr>
              <a:t> в юго-восточной части </a:t>
            </a:r>
            <a:r>
              <a:rPr lang="ru-RU" sz="2000" b="1" smtClean="0">
                <a:solidFill>
                  <a:srgbClr val="FF0000"/>
                </a:solidFill>
              </a:rPr>
              <a:t>Баренцева моря </a:t>
            </a:r>
            <a:r>
              <a:rPr lang="ru-RU" sz="2000" b="1" smtClean="0">
                <a:solidFill>
                  <a:srgbClr val="002060"/>
                </a:solidFill>
              </a:rPr>
              <a:t>и </a:t>
            </a:r>
            <a:r>
              <a:rPr lang="ru-RU" sz="2000" b="1" smtClean="0">
                <a:solidFill>
                  <a:srgbClr val="7030A0"/>
                </a:solidFill>
              </a:rPr>
              <a:t>мыс </a:t>
            </a:r>
            <a:r>
              <a:rPr lang="ru-RU" sz="2000" b="1" smtClean="0">
                <a:solidFill>
                  <a:srgbClr val="002060"/>
                </a:solidFill>
              </a:rPr>
              <a:t>на северном побережье </a:t>
            </a:r>
            <a:r>
              <a:rPr lang="ru-RU" sz="2000" b="1" smtClean="0">
                <a:solidFill>
                  <a:srgbClr val="FF0000"/>
                </a:solidFill>
              </a:rPr>
              <a:t>Охотского моря 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Имя Ушакова носили боевые корабли русского и советского Военно-Морского Флота: </a:t>
            </a:r>
          </a:p>
          <a:p>
            <a:pPr lvl="1"/>
            <a:r>
              <a:rPr lang="ru-RU" sz="1600" b="1" smtClean="0">
                <a:solidFill>
                  <a:srgbClr val="7030A0"/>
                </a:solidFill>
              </a:rPr>
              <a:t>Броненосец береговой обороны </a:t>
            </a:r>
            <a:r>
              <a:rPr lang="ru-RU" sz="1600" b="1" smtClean="0">
                <a:solidFill>
                  <a:srgbClr val="FF0000"/>
                </a:solidFill>
              </a:rPr>
              <a:t>«Адмирал Ушаков» </a:t>
            </a:r>
            <a:r>
              <a:rPr lang="ru-RU" sz="1600" b="1" smtClean="0">
                <a:solidFill>
                  <a:srgbClr val="002060"/>
                </a:solidFill>
              </a:rPr>
              <a:t>построен в 1893, погиб в Цусимском сражении в 1905 </a:t>
            </a:r>
          </a:p>
          <a:p>
            <a:pPr lvl="1"/>
            <a:r>
              <a:rPr lang="ru-RU" sz="1600" b="1" smtClean="0">
                <a:solidFill>
                  <a:srgbClr val="7030A0"/>
                </a:solidFill>
              </a:rPr>
              <a:t>Крейсер </a:t>
            </a:r>
            <a:r>
              <a:rPr lang="ru-RU" sz="1600" b="1" smtClean="0">
                <a:solidFill>
                  <a:srgbClr val="FF0000"/>
                </a:solidFill>
                <a:hlinkClick r:id="rId2" tooltip="Крейсера проекта 68-бис"/>
              </a:rPr>
              <a:t>«</a:t>
            </a:r>
            <a:r>
              <a:rPr lang="ru-RU" sz="1600" b="1" smtClean="0">
                <a:solidFill>
                  <a:srgbClr val="FF0000"/>
                </a:solidFill>
              </a:rPr>
              <a:t>Адмирал Ушаков»  </a:t>
            </a:r>
            <a:r>
              <a:rPr lang="ru-RU" sz="1600" b="1" smtClean="0">
                <a:solidFill>
                  <a:srgbClr val="002060"/>
                </a:solidFill>
              </a:rPr>
              <a:t>(1953—1987 годы). </a:t>
            </a:r>
          </a:p>
          <a:p>
            <a:pPr lvl="1"/>
            <a:r>
              <a:rPr lang="ru-RU" sz="1600" b="1" smtClean="0">
                <a:solidFill>
                  <a:srgbClr val="7030A0"/>
                </a:solidFill>
              </a:rPr>
              <a:t>Тяжёлый атомный ракетный крейсер </a:t>
            </a:r>
            <a:r>
              <a:rPr lang="ru-RU" sz="1600" b="1" smtClean="0">
                <a:solidFill>
                  <a:srgbClr val="002060"/>
                </a:solidFill>
              </a:rPr>
              <a:t>«</a:t>
            </a:r>
            <a:r>
              <a:rPr lang="ru-RU" sz="1600" b="1" smtClean="0">
                <a:solidFill>
                  <a:srgbClr val="FF0000"/>
                </a:solidFill>
              </a:rPr>
              <a:t>Адмирал Ушаков»</a:t>
            </a:r>
            <a:endParaRPr lang="ru-RU" sz="1600" b="1" smtClean="0">
              <a:solidFill>
                <a:srgbClr val="002060"/>
              </a:solidFill>
            </a:endParaRPr>
          </a:p>
          <a:p>
            <a:r>
              <a:rPr lang="ru-RU" sz="2000" b="1" smtClean="0">
                <a:solidFill>
                  <a:srgbClr val="7030A0"/>
                </a:solidFill>
              </a:rPr>
              <a:t>ФГОУ ВПО Морская Государственная Академия </a:t>
            </a:r>
            <a:r>
              <a:rPr lang="ru-RU" sz="2000" b="1" smtClean="0">
                <a:solidFill>
                  <a:srgbClr val="002060"/>
                </a:solidFill>
              </a:rPr>
              <a:t>имени адмирала Ф. Ф. Ушакова Россия, </a:t>
            </a:r>
            <a:r>
              <a:rPr lang="ru-RU" sz="2000" b="1" smtClean="0">
                <a:solidFill>
                  <a:srgbClr val="FFFF00"/>
                </a:solidFill>
              </a:rPr>
              <a:t>г. Новороссийск, </a:t>
            </a:r>
            <a:r>
              <a:rPr lang="ru-RU" sz="2000" b="1" smtClean="0">
                <a:solidFill>
                  <a:srgbClr val="002060"/>
                </a:solidFill>
              </a:rPr>
              <a:t>пр. Ленина , 93 </a:t>
            </a:r>
          </a:p>
          <a:p>
            <a:r>
              <a:rPr lang="ru-RU" sz="2000" b="1" smtClean="0">
                <a:solidFill>
                  <a:srgbClr val="002060"/>
                </a:solidFill>
              </a:rPr>
              <a:t>В городе </a:t>
            </a:r>
            <a:r>
              <a:rPr lang="ru-RU" sz="2000" b="1" smtClean="0">
                <a:solidFill>
                  <a:srgbClr val="FFFF00"/>
                </a:solidFill>
              </a:rPr>
              <a:t>Москва </a:t>
            </a:r>
            <a:r>
              <a:rPr lang="ru-RU" sz="2000" b="1" smtClean="0">
                <a:solidFill>
                  <a:srgbClr val="002060"/>
                </a:solidFill>
              </a:rPr>
              <a:t>есть </a:t>
            </a:r>
            <a:r>
              <a:rPr lang="ru-RU" sz="2000" b="1" smtClean="0">
                <a:solidFill>
                  <a:srgbClr val="7030A0"/>
                </a:solidFill>
              </a:rPr>
              <a:t>бульвар Адмирала Ушакова </a:t>
            </a:r>
            <a:r>
              <a:rPr lang="ru-RU" sz="2000" b="1" smtClean="0">
                <a:solidFill>
                  <a:srgbClr val="002060"/>
                </a:solidFill>
              </a:rPr>
              <a:t>и </a:t>
            </a:r>
            <a:r>
              <a:rPr lang="ru-RU" sz="2000" b="1" smtClean="0">
                <a:solidFill>
                  <a:srgbClr val="7030A0"/>
                </a:solidFill>
              </a:rPr>
              <a:t>одноимённая станция метро. </a:t>
            </a:r>
          </a:p>
          <a:p>
            <a:r>
              <a:rPr lang="ru-RU" sz="2000" b="1" smtClean="0">
                <a:solidFill>
                  <a:srgbClr val="002060"/>
                </a:solidFill>
              </a:rPr>
              <a:t>В </a:t>
            </a:r>
            <a:r>
              <a:rPr lang="ru-RU" sz="2000" b="1" smtClean="0">
                <a:solidFill>
                  <a:srgbClr val="FFFF00"/>
                </a:solidFill>
              </a:rPr>
              <a:t>Санкт-Петербурге</a:t>
            </a:r>
            <a:r>
              <a:rPr lang="ru-RU" sz="2000" b="1" smtClean="0">
                <a:solidFill>
                  <a:srgbClr val="002060"/>
                </a:solidFill>
              </a:rPr>
              <a:t> в честь адмирала Ушакова названа </a:t>
            </a:r>
            <a:r>
              <a:rPr lang="ru-RU" sz="2000" b="1" smtClean="0">
                <a:solidFill>
                  <a:srgbClr val="7030A0"/>
                </a:solidFill>
              </a:rPr>
              <a:t>набережная и мост</a:t>
            </a:r>
            <a:r>
              <a:rPr lang="ru-RU" sz="2000" b="1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b="1" smtClean="0">
                <a:solidFill>
                  <a:srgbClr val="002060"/>
                </a:solidFill>
              </a:rPr>
              <a:t>В городе </a:t>
            </a:r>
            <a:r>
              <a:rPr lang="ru-RU" sz="2000" b="1" smtClean="0">
                <a:solidFill>
                  <a:srgbClr val="FFFF00"/>
                </a:solidFill>
              </a:rPr>
              <a:t>Севастополь</a:t>
            </a:r>
            <a:r>
              <a:rPr lang="ru-RU" sz="2000" b="1" smtClean="0">
                <a:solidFill>
                  <a:srgbClr val="002060"/>
                </a:solidFill>
              </a:rPr>
              <a:t> в честь Ушакова названа </a:t>
            </a:r>
            <a:r>
              <a:rPr lang="ru-RU" sz="2000" b="1" smtClean="0">
                <a:solidFill>
                  <a:srgbClr val="7030A0"/>
                </a:solidFill>
              </a:rPr>
              <a:t>одна из площадей. </a:t>
            </a:r>
          </a:p>
          <a:p>
            <a:endParaRPr lang="ru-RU" sz="1800" b="1" smtClean="0">
              <a:solidFill>
                <a:srgbClr val="002060"/>
              </a:solidFill>
            </a:endParaRPr>
          </a:p>
          <a:p>
            <a:endParaRPr lang="ru-RU" sz="1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6429375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3 марта 1944 года  Президиум Верховного Совета СССР учредил военный </a:t>
            </a:r>
            <a:r>
              <a:rPr lang="ru-RU" b="1" dirty="0" smtClean="0">
                <a:solidFill>
                  <a:srgbClr val="FF0000"/>
                </a:solidFill>
              </a:rPr>
              <a:t>орден Ушакова двух степеней   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 медаль Ушакова.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городе </a:t>
            </a:r>
            <a:r>
              <a:rPr lang="ru-RU" b="1" dirty="0" smtClean="0">
                <a:solidFill>
                  <a:srgbClr val="002060"/>
                </a:solidFill>
                <a:hlinkClick r:id="rId2" tooltip="Рыбинск"/>
              </a:rPr>
              <a:t>Рыбинске</a:t>
            </a:r>
            <a:r>
              <a:rPr lang="ru-RU" b="1" dirty="0" smtClean="0">
                <a:solidFill>
                  <a:srgbClr val="002060"/>
                </a:solidFill>
              </a:rPr>
              <a:t>, в окрестностях которого находится родина адмирала, установлен его </a:t>
            </a:r>
            <a:r>
              <a:rPr lang="ru-RU" b="1" dirty="0" smtClean="0">
                <a:solidFill>
                  <a:srgbClr val="FF0000"/>
                </a:solidFill>
              </a:rPr>
              <a:t>бюст.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октябре 2002 года </a:t>
            </a:r>
            <a:r>
              <a:rPr lang="ru-RU" b="1" dirty="0" smtClean="0">
                <a:solidFill>
                  <a:srgbClr val="FFFF00"/>
                </a:solidFill>
              </a:rPr>
              <a:t>в Греции на острове Корфу </a:t>
            </a:r>
            <a:r>
              <a:rPr lang="ru-RU" b="1" dirty="0" smtClean="0">
                <a:solidFill>
                  <a:srgbClr val="002060"/>
                </a:solidFill>
              </a:rPr>
              <a:t>установлен </a:t>
            </a:r>
            <a:r>
              <a:rPr lang="ru-RU" b="1" u="sng" dirty="0" smtClean="0">
                <a:solidFill>
                  <a:srgbClr val="FF0000"/>
                </a:solidFill>
                <a:hlinkClick r:id="rId3"/>
              </a:rPr>
              <a:t>памятник   </a:t>
            </a:r>
            <a:r>
              <a:rPr lang="ru-RU" b="1" u="sng" dirty="0" smtClean="0">
                <a:solidFill>
                  <a:srgbClr val="002060"/>
                </a:solidFill>
                <a:hlinkClick r:id="rId3"/>
              </a:rPr>
              <a:t>адмиралу </a:t>
            </a:r>
            <a:r>
              <a:rPr lang="ru-RU" b="1" dirty="0" smtClean="0">
                <a:solidFill>
                  <a:srgbClr val="002060"/>
                </a:solidFill>
                <a:hlinkClick r:id="rId3"/>
              </a:rPr>
              <a:t>Фёдору Ушакову</a:t>
            </a:r>
            <a:r>
              <a:rPr lang="ru-RU" b="1" dirty="0" smtClean="0">
                <a:solidFill>
                  <a:srgbClr val="002060"/>
                </a:solidFill>
              </a:rPr>
              <a:t>.  Там также есть </a:t>
            </a:r>
            <a:r>
              <a:rPr lang="ru-RU" b="1" dirty="0" smtClean="0">
                <a:solidFill>
                  <a:srgbClr val="FF0000"/>
                </a:solidFill>
              </a:rPr>
              <a:t>улица </a:t>
            </a:r>
            <a:r>
              <a:rPr lang="ru-RU" b="1" dirty="0" smtClean="0">
                <a:solidFill>
                  <a:srgbClr val="002060"/>
                </a:solidFill>
              </a:rPr>
              <a:t>Ушакова.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  <a:hlinkClick r:id="rId4" tooltip="5 августа"/>
              </a:rPr>
              <a:t>5 августа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hlinkClick r:id="rId5" tooltip="2006 год"/>
              </a:rPr>
              <a:t>2006 года</a:t>
            </a:r>
            <a:r>
              <a:rPr lang="ru-RU" b="1" dirty="0" smtClean="0">
                <a:solidFill>
                  <a:srgbClr val="002060"/>
                </a:solidFill>
              </a:rPr>
              <a:t> в городе </a:t>
            </a:r>
            <a:r>
              <a:rPr lang="ru-RU" b="1" dirty="0" smtClean="0">
                <a:solidFill>
                  <a:srgbClr val="FFFF00"/>
                </a:solidFill>
              </a:rPr>
              <a:t>Саранске  </a:t>
            </a:r>
            <a:r>
              <a:rPr lang="ru-RU" b="1" dirty="0" smtClean="0">
                <a:solidFill>
                  <a:srgbClr val="002060"/>
                </a:solidFill>
              </a:rPr>
              <a:t>открыт </a:t>
            </a:r>
            <a:r>
              <a:rPr lang="ru-RU" b="1" dirty="0" smtClean="0">
                <a:solidFill>
                  <a:srgbClr val="FF0000"/>
                </a:solidFill>
              </a:rPr>
              <a:t>кафедральный собор </a:t>
            </a:r>
            <a:r>
              <a:rPr lang="ru-RU" b="1" dirty="0" smtClean="0">
                <a:solidFill>
                  <a:srgbClr val="7030A0"/>
                </a:solidFill>
              </a:rPr>
              <a:t>святого праведного воина Феодора Ушакова.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деревне </a:t>
            </a:r>
            <a:r>
              <a:rPr lang="ru-RU" b="1" dirty="0" smtClean="0">
                <a:solidFill>
                  <a:srgbClr val="002060"/>
                </a:solidFill>
                <a:hlinkClick r:id="rId6" tooltip="Алексеевка (Темниковский район Мордовии)"/>
              </a:rPr>
              <a:t>Алексеевка</a:t>
            </a:r>
            <a:r>
              <a:rPr lang="ru-RU" b="1" dirty="0" smtClean="0">
                <a:solidFill>
                  <a:srgbClr val="002060"/>
                </a:solidFill>
              </a:rPr>
              <a:t>, родовом поместье семьи Ушаковых, установлен </a:t>
            </a:r>
            <a:r>
              <a:rPr lang="ru-RU" b="1" dirty="0" smtClean="0">
                <a:solidFill>
                  <a:srgbClr val="FF0000"/>
                </a:solidFill>
              </a:rPr>
              <a:t>памятник </a:t>
            </a:r>
            <a:r>
              <a:rPr lang="ru-RU" b="1" dirty="0" smtClean="0">
                <a:solidFill>
                  <a:srgbClr val="002060"/>
                </a:solidFill>
              </a:rPr>
              <a:t>на месте, где находилась усадьба Ф. Ф. Ушакова.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Матросы и офицеры </a:t>
            </a:r>
            <a:r>
              <a:rPr lang="ru-RU" b="1" dirty="0" smtClean="0">
                <a:solidFill>
                  <a:srgbClr val="FF0000"/>
                </a:solidFill>
              </a:rPr>
              <a:t>болгарских ВМС </a:t>
            </a:r>
            <a:r>
              <a:rPr lang="ru-RU" b="1" dirty="0" smtClean="0">
                <a:solidFill>
                  <a:srgbClr val="002060"/>
                </a:solidFill>
              </a:rPr>
              <a:t>отдают воинские почести адмиралу, возле его памятника на </a:t>
            </a:r>
            <a:r>
              <a:rPr lang="ru-RU" b="1" dirty="0" smtClean="0">
                <a:solidFill>
                  <a:srgbClr val="002060"/>
                </a:solidFill>
                <a:hlinkClick r:id="rId7" tooltip="Мыс Калиакра"/>
              </a:rPr>
              <a:t>Мысе </a:t>
            </a:r>
            <a:r>
              <a:rPr lang="ru-RU" b="1" dirty="0" err="1" smtClean="0">
                <a:solidFill>
                  <a:srgbClr val="002060"/>
                </a:solidFill>
                <a:hlinkClick r:id="rId7" tooltip="Мыс Калиакра"/>
              </a:rPr>
              <a:t>Калиакре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  <a:hlinkClick r:id="rId8" tooltip="10 августа"/>
              </a:rPr>
              <a:t>10 августа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hlinkClick r:id="rId5" tooltip="2006 год"/>
              </a:rPr>
              <a:t>2006 года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smtClean="0">
                <a:solidFill>
                  <a:srgbClr val="FFFF00"/>
                </a:solidFill>
              </a:rPr>
              <a:t>Болгарии</a:t>
            </a:r>
            <a:r>
              <a:rPr lang="ru-RU" b="1" dirty="0" smtClean="0">
                <a:solidFill>
                  <a:srgbClr val="002060"/>
                </a:solidFill>
              </a:rPr>
              <a:t> болгарское правительство, командующий Болгарским черноморским флотом и Русский посол открыли, а патриарх Болгарской православной церкви в </a:t>
            </a:r>
            <a:r>
              <a:rPr lang="ru-RU" b="1" dirty="0" err="1" smtClean="0">
                <a:solidFill>
                  <a:srgbClr val="002060"/>
                </a:solidFill>
              </a:rPr>
              <a:t>сослужение</a:t>
            </a:r>
            <a:r>
              <a:rPr lang="ru-RU" b="1" dirty="0" smtClean="0">
                <a:solidFill>
                  <a:srgbClr val="002060"/>
                </a:solidFill>
              </a:rPr>
              <a:t> с </a:t>
            </a:r>
            <a:r>
              <a:rPr lang="ru-RU" b="1" dirty="0" err="1" smtClean="0">
                <a:solidFill>
                  <a:srgbClr val="002060"/>
                </a:solidFill>
              </a:rPr>
              <a:t>Варненском</a:t>
            </a:r>
            <a:r>
              <a:rPr lang="ru-RU" b="1" dirty="0" smtClean="0">
                <a:solidFill>
                  <a:srgbClr val="002060"/>
                </a:solidFill>
              </a:rPr>
              <a:t> митрополитом освятили, новый </a:t>
            </a:r>
            <a:r>
              <a:rPr lang="ru-RU" b="1" dirty="0" smtClean="0">
                <a:solidFill>
                  <a:srgbClr val="FF0000"/>
                </a:solidFill>
              </a:rPr>
              <a:t>памятник </a:t>
            </a:r>
            <a:r>
              <a:rPr lang="ru-RU" b="1" dirty="0" smtClean="0">
                <a:solidFill>
                  <a:srgbClr val="002060"/>
                </a:solidFill>
              </a:rPr>
              <a:t>адмирала Феодора Ушакова на </a:t>
            </a:r>
            <a:r>
              <a:rPr lang="ru-RU" b="1" dirty="0" smtClean="0">
                <a:solidFill>
                  <a:srgbClr val="002060"/>
                </a:solidFill>
                <a:hlinkClick r:id="rId7" tooltip="Мыс Калиакра"/>
              </a:rPr>
              <a:t>Мысе </a:t>
            </a:r>
            <a:r>
              <a:rPr lang="ru-RU" b="1" dirty="0" err="1" smtClean="0">
                <a:solidFill>
                  <a:srgbClr val="002060"/>
                </a:solidFill>
                <a:hlinkClick r:id="rId7" tooltip="Мыс Калиакра"/>
              </a:rPr>
              <a:t>Калиакре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честь Ушакова назван астероид </a:t>
            </a:r>
            <a:r>
              <a:rPr lang="ru-RU" b="1" dirty="0" smtClean="0">
                <a:solidFill>
                  <a:srgbClr val="002060"/>
                </a:solidFill>
                <a:hlinkClick r:id="rId9" tooltip="Список малых планет"/>
              </a:rPr>
              <a:t>3010 </a:t>
            </a:r>
            <a:r>
              <a:rPr lang="ru-RU" b="1" dirty="0" err="1" smtClean="0">
                <a:solidFill>
                  <a:srgbClr val="002060"/>
                </a:solidFill>
                <a:hlinkClick r:id="rId9" tooltip="Список малых планет"/>
              </a:rPr>
              <a:t>Ushakov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городе </a:t>
            </a:r>
            <a:r>
              <a:rPr lang="ru-RU" b="1" dirty="0" err="1" smtClean="0">
                <a:solidFill>
                  <a:srgbClr val="FFFF00"/>
                </a:solidFill>
              </a:rPr>
              <a:t>Саров</a:t>
            </a:r>
            <a:r>
              <a:rPr lang="ru-RU" b="1" dirty="0" smtClean="0">
                <a:solidFill>
                  <a:srgbClr val="FFFF00"/>
                </a:solidFill>
              </a:rPr>
              <a:t> (Арзамас-16), Нижегородской (Горьковской) области</a:t>
            </a:r>
            <a:r>
              <a:rPr lang="ru-RU" b="1" dirty="0" smtClean="0">
                <a:solidFill>
                  <a:srgbClr val="002060"/>
                </a:solidFill>
              </a:rPr>
              <a:t>, приблизительно в 1954 или 1955 году в честь адмирала Ушакова названа </a:t>
            </a:r>
            <a:r>
              <a:rPr lang="ru-RU" b="1" dirty="0" smtClean="0">
                <a:solidFill>
                  <a:srgbClr val="FF0000"/>
                </a:solidFill>
              </a:rPr>
              <a:t>улица.</a:t>
            </a:r>
            <a:r>
              <a:rPr lang="ru-RU" b="1" dirty="0" smtClean="0">
                <a:solidFill>
                  <a:srgbClr val="002060"/>
                </a:solidFill>
              </a:rPr>
              <a:t> Также установлен </a:t>
            </a:r>
            <a:r>
              <a:rPr lang="ru-RU" b="1" dirty="0" smtClean="0">
                <a:solidFill>
                  <a:srgbClr val="FF0000"/>
                </a:solidFill>
              </a:rPr>
              <a:t>памятник.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  <a:hlinkClick r:id="rId10" tooltip="Херсон"/>
              </a:rPr>
              <a:t>Херсоне</a:t>
            </a:r>
            <a:r>
              <a:rPr lang="ru-RU" b="1" dirty="0" smtClean="0">
                <a:solidFill>
                  <a:srgbClr val="002060"/>
                </a:solidFill>
              </a:rPr>
              <a:t> именем Ушакова назван </a:t>
            </a:r>
            <a:r>
              <a:rPr lang="ru-RU" b="1" dirty="0" smtClean="0">
                <a:solidFill>
                  <a:srgbClr val="FF0000"/>
                </a:solidFill>
              </a:rPr>
              <a:t>проспект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Херсонский государственный морской институт. </a:t>
            </a:r>
            <a:r>
              <a:rPr lang="ru-RU" b="1" dirty="0" smtClean="0">
                <a:solidFill>
                  <a:srgbClr val="002060"/>
                </a:solidFill>
              </a:rPr>
              <a:t>В 1957 г. перед зданием судомеханического техникума установлен п</a:t>
            </a:r>
            <a:r>
              <a:rPr lang="ru-RU" b="1" dirty="0" smtClean="0">
                <a:solidFill>
                  <a:srgbClr val="FF0000"/>
                </a:solidFill>
              </a:rPr>
              <a:t>амятник</a:t>
            </a:r>
            <a:r>
              <a:rPr lang="ru-RU" b="1" dirty="0" smtClean="0">
                <a:solidFill>
                  <a:srgbClr val="002060"/>
                </a:solidFill>
              </a:rPr>
              <a:t> флотоводцу. В </a:t>
            </a:r>
            <a:r>
              <a:rPr lang="ru-RU" b="1" dirty="0" smtClean="0">
                <a:solidFill>
                  <a:srgbClr val="002060"/>
                </a:solidFill>
                <a:hlinkClick r:id="rId11" tooltip="2002 год"/>
              </a:rPr>
              <a:t>2002 году</a:t>
            </a:r>
            <a:r>
              <a:rPr lang="ru-RU" b="1" dirty="0" smtClean="0">
                <a:solidFill>
                  <a:srgbClr val="002060"/>
                </a:solidFill>
              </a:rPr>
              <a:t> построена небольшая </a:t>
            </a:r>
            <a:r>
              <a:rPr lang="ru-RU" b="1" dirty="0" smtClean="0">
                <a:solidFill>
                  <a:srgbClr val="FF0000"/>
                </a:solidFill>
              </a:rPr>
              <a:t>церковь </a:t>
            </a:r>
            <a:r>
              <a:rPr lang="ru-RU" b="1" dirty="0" smtClean="0">
                <a:solidFill>
                  <a:srgbClr val="002060"/>
                </a:solidFill>
              </a:rPr>
              <a:t>имени Св. Федора Ушакова.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  <a:hlinkClick r:id="rId12" tooltip="Керчь"/>
              </a:rPr>
              <a:t>Керчи</a:t>
            </a:r>
            <a:r>
              <a:rPr lang="ru-RU" b="1" dirty="0" smtClean="0">
                <a:solidFill>
                  <a:srgbClr val="002060"/>
                </a:solidFill>
              </a:rPr>
              <a:t> 11 апреля 2009 года, в День освобождения города от немецко-фашистских захватчиков, установлен </a:t>
            </a:r>
            <a:r>
              <a:rPr lang="ru-RU" b="1" dirty="0" smtClean="0">
                <a:solidFill>
                  <a:srgbClr val="FF0000"/>
                </a:solidFill>
              </a:rPr>
              <a:t>памятник</a:t>
            </a:r>
            <a:r>
              <a:rPr lang="ru-RU" b="1" dirty="0" smtClean="0">
                <a:solidFill>
                  <a:srgbClr val="002060"/>
                </a:solidFill>
              </a:rPr>
              <a:t> адмиралу Фёдору Ушакову.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7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История</a:t>
            </a:r>
          </a:p>
        </p:txBody>
      </p:sp>
      <p:pic>
        <p:nvPicPr>
          <p:cNvPr id="20482" name="Picture 4" descr="ece0f98217fec790fcd5225d44e2a26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34559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46085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В честь Ф.Ф.Ушакова назван Эскадренный миноносец Военно-морского флота Российской Федерации.</a:t>
            </a:r>
          </a:p>
        </p:txBody>
      </p:sp>
      <p:pic>
        <p:nvPicPr>
          <p:cNvPr id="20484" name="Picture 8" descr="remont_holodilnikov_bulvar_admirala_ushakov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573463"/>
            <a:ext cx="3527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427538" y="4397375"/>
            <a:ext cx="46085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Одна из станций Московского метрополитена носит название «Бульвар адмирала Ушакова».</a:t>
            </a:r>
          </a:p>
        </p:txBody>
      </p:sp>
    </p:spTree>
  </p:cSld>
  <p:clrMapOvr>
    <a:masterClrMapping/>
  </p:clrMapOvr>
  <p:transition spd="slow" advClick="0" advTm="10000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4813" y="357188"/>
            <a:ext cx="4776787" cy="6143625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Орден Ушакова учрежден указом Президиума Верховного Совета СССР от 3 марта 1944 года.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 статуте ордена Ушакова сказано: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«Орденом Ушакова награждаются офицеры Военно-Морского Флота за выдающиеся успехи в разработке, проведении и обеспечении морских активных операций, в результате чего в боях за Родину была достигнута победа над численно превосходящим врагом.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Награждение орденом Ушакова производится указом Президиума Верховного Совета СССР.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Орден Ушакова состоит из двух степеней: орден Ушакова 1-й степени, орден Ушакова 2-й степени. Высшей степенью ордена является 1-я степень.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Орденом Ушакова 1-й степени награждаются офицеры Военно-морского Флота: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 отличную организацию и проведение операции против противника в море и против его побережья, достигнутые успехи в уничтожении сил флота противника или его береговых баз и укреплений в результате внезапного и решительного нанесения ударов, основанных на полном взаимодействии всех сил и средств флота;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отлично организованную и успешно завершенную морскую операцию на коммуникациях противника, приведшую к гибели значительного количества его военных кораблей и транспортов;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 проявление инициативы и решительности в руководстве операцией или боем, в результате чего разгромлен численно превосходящий противник, а свои силы сохранили боеспособность и полностью решили поставленную задачу;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искусно и скрыто организованную и проведенную крупную десантную операцию, в результате которой десант выполнил главную задачу на побережье противника наименьших потерях своих сил.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6867" name="Picture 2" descr="G:\х\РАБОТА с ПРЕЗ-МИ\Ушаков\Ушаков-портреты+рис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39147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571500" y="285750"/>
            <a:ext cx="262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Орден Ушакова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2" descr="G:\х\РАБОТА с ПРЕЗ-МИ\Ушаков\Ушаков\лд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428750" y="6215063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Franklin Gothic Book" pitchFamily="34" charset="0"/>
              </a:rPr>
              <a:t>Ге Н.Н. Закат на море в Ливорно</a:t>
            </a:r>
            <a:endParaRPr lang="ru-RU" b="1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43375" y="142875"/>
            <a:ext cx="4848225" cy="5937250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Орденом Ушакова 2-й степени награждаются офицеры Военно-морского Флота: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отличное руководство и успешные действия при бое в море с численно превосходящим противником, приведшие к уничтожению значительных его сил;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 умелые, стремительные и смелые набеговые действия по базам и береговым объектам противника, в результате чего уничтожены крупные силы и средства противника;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успешные и дерзкие действия на коммуникациях противника, приведшие к уничтожению его ценных кораблей и транспортов при сильном конвоировании и численном превосходстве противника в бою;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 отличную организацию и руководство частью сил флота, принимающих участие в крупной десантной операции, или за хорошо организованную и успешно проведенную операцию по высадке тактического десанта;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успешное выполнение боевого задания, умелую и четкую организацию взаимодействия всех сил и средств флота в бою, приведшую к уничтожению значительных сил противника; за отличное руководство обеспечением операций, приведшее к крупным боевым успехам».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dirty="0" smtClean="0">
                <a:solidFill>
                  <a:srgbClr val="0070C0"/>
                </a:solidFill>
              </a:rPr>
              <a:t>Орденом Ушакова 1-й степени было произведено всего 47 награждений, а орденом Ушакова 2-й степени — около двухсот (включая части Военно-Морского Флота).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dirty="0" smtClean="0">
                <a:solidFill>
                  <a:srgbClr val="0070C0"/>
                </a:solidFill>
              </a:rPr>
              <a:t>Двумя орденами Ушакова 1-й степени награждены адмиралы Л.М.Галлер, А.Г.Головко, И.С.Исаков, Г.И.Левченко, вице-адмирал Н.Г.Кузнецов, Г.П.Холостяков, генерал-полковник авиации М.И.Самохин, генерал-лейтенант авиации </a:t>
            </a:r>
            <a:r>
              <a:rPr lang="ru-RU" sz="3500" b="1" dirty="0" err="1" smtClean="0">
                <a:solidFill>
                  <a:srgbClr val="0070C0"/>
                </a:solidFill>
              </a:rPr>
              <a:t>В.В.Ермаченков</a:t>
            </a:r>
            <a:r>
              <a:rPr lang="ru-RU" sz="3500" b="1" dirty="0" smtClean="0">
                <a:solidFill>
                  <a:srgbClr val="0070C0"/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500" b="1" dirty="0">
              <a:solidFill>
                <a:srgbClr val="0070C0"/>
              </a:solidFill>
            </a:endParaRPr>
          </a:p>
        </p:txBody>
      </p:sp>
      <p:pic>
        <p:nvPicPr>
          <p:cNvPr id="37891" name="Picture 2" descr="G:\х\РАБОТА с ПРЕЗ-МИ\Ушаков\Ушаков-портреты+рис\ж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298575"/>
            <a:ext cx="40592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285750"/>
            <a:ext cx="5133975" cy="6357938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200" b="1" dirty="0" smtClean="0">
                <a:solidFill>
                  <a:srgbClr val="FF0000"/>
                </a:solidFill>
              </a:rPr>
              <a:t>Положение о медали Ушакова (СССР)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Медалью </a:t>
            </a:r>
            <a:r>
              <a:rPr lang="ru-RU" sz="3700" b="1" dirty="0" smtClean="0">
                <a:solidFill>
                  <a:srgbClr val="002060"/>
                </a:solidFill>
                <a:hlinkClick r:id="rId2" tooltip="Ушаков, Фёдор Фёдорович"/>
              </a:rPr>
              <a:t>Ушакова</a:t>
            </a:r>
            <a:r>
              <a:rPr lang="ru-RU" sz="3700" b="1" dirty="0" smtClean="0">
                <a:solidFill>
                  <a:srgbClr val="002060"/>
                </a:solidFill>
              </a:rPr>
              <a:t> награждались матросы и солдаты, старшины и сержанты, мичманы и прапорщики Военно-Морского Флота и морских частей пограничных войск за мужество и отвагу, проявленные при защите социалистического Отечества на морских театрах, как в военное, так и в мирное время.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Награждение медалью Ушакова производилось за личное мужество и отвагу, проявленные: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в боях с врагами социалистического Отечества на морских театрах;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при защите государственной морской границы СССР;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при выполнении боевых задач кораблей и частей Военно-Морского Флота и пограничных войск;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при исполнении воинского долга в условиях, сопряжённых с риском для жизни.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Медаль Ушакова носится на левой стороне груди и при наличии других медалей СССР располагается после </a:t>
            </a:r>
            <a:r>
              <a:rPr lang="ru-RU" sz="3700" b="1" dirty="0" smtClean="0">
                <a:solidFill>
                  <a:srgbClr val="002060"/>
                </a:solidFill>
                <a:hlinkClick r:id="rId3" tooltip="Медаль «За отвагу»"/>
              </a:rPr>
              <a:t>медали «За отвагу»</a:t>
            </a:r>
            <a:r>
              <a:rPr lang="ru-RU" sz="3700" b="1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49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200" b="1" dirty="0" smtClean="0">
                <a:solidFill>
                  <a:srgbClr val="FF0000"/>
                </a:solidFill>
              </a:rPr>
              <a:t>Положение о медали Ушакова (Россия)</a:t>
            </a:r>
            <a:endParaRPr lang="ru-RU" sz="3700" b="1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300" b="1" dirty="0" smtClean="0">
                <a:solidFill>
                  <a:srgbClr val="002060"/>
                </a:solidFill>
              </a:rPr>
              <a:t>Медалью Ушакова награждаются военнослужащие </a:t>
            </a:r>
            <a:r>
              <a:rPr lang="ru-RU" sz="4300" b="1" dirty="0" smtClean="0">
                <a:solidFill>
                  <a:srgbClr val="002060"/>
                </a:solidFill>
                <a:hlinkClick r:id="rId4" tooltip="Военно-Морской Флот"/>
              </a:rPr>
              <a:t>Военно-Морского Флота</a:t>
            </a:r>
            <a:r>
              <a:rPr lang="ru-RU" sz="4300" b="1" dirty="0" smtClean="0">
                <a:solidFill>
                  <a:srgbClr val="002060"/>
                </a:solidFill>
              </a:rPr>
              <a:t> и органов морской охраны </a:t>
            </a:r>
            <a:r>
              <a:rPr lang="ru-RU" sz="4300" b="1" dirty="0" smtClean="0">
                <a:solidFill>
                  <a:srgbClr val="002060"/>
                </a:solidFill>
                <a:hlinkClick r:id="rId5" tooltip="Пограничная служба Федеральной службы безопасности Российской Федерации"/>
              </a:rPr>
              <a:t>Пограничной службы ФСБ России</a:t>
            </a:r>
            <a:r>
              <a:rPr lang="ru-RU" sz="4300" b="1" dirty="0" smtClean="0">
                <a:solidFill>
                  <a:srgbClr val="002060"/>
                </a:solidFill>
              </a:rPr>
              <a:t> за личное мужество и отвагу, проявленные при защите Отечества и государственных интересов </a:t>
            </a:r>
            <a:r>
              <a:rPr lang="ru-RU" sz="4300" b="1" dirty="0" smtClean="0">
                <a:solidFill>
                  <a:srgbClr val="002060"/>
                </a:solidFill>
                <a:hlinkClick r:id="rId6" tooltip="Россия"/>
              </a:rPr>
              <a:t>Российской Федерации</a:t>
            </a:r>
            <a:r>
              <a:rPr lang="ru-RU" sz="4300" b="1" dirty="0" smtClean="0">
                <a:solidFill>
                  <a:srgbClr val="002060"/>
                </a:solidFill>
              </a:rPr>
              <a:t> на морских театрах военных действий, при защите государственной границы Российской Федерации, при выполнении боевых задач кораблями и частями Военно-Морского Флота и органами морской охраны Федеральной пограничной службы Российской Федерации, при несении боевой службы и боевого дежурства, на учениях и манёврах, при исполнении воинского долга в условиях, сопряжённых с риском для жизни, а также за отличные показатели в боевой подготовке и морской выучке. Медаль Ушакова носится на левой стороне груди и при наличии других медалей Российской Федерации располагается после </a:t>
            </a:r>
            <a:r>
              <a:rPr lang="ru-RU" sz="4300" b="1" dirty="0" smtClean="0">
                <a:solidFill>
                  <a:srgbClr val="002060"/>
                </a:solidFill>
                <a:hlinkClick r:id="rId7" tooltip="Медаль Суворова"/>
              </a:rPr>
              <a:t>медали Суворова</a:t>
            </a:r>
            <a:r>
              <a:rPr lang="ru-RU" sz="4300" b="1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400" dirty="0"/>
          </a:p>
        </p:txBody>
      </p:sp>
      <p:pic>
        <p:nvPicPr>
          <p:cNvPr id="38915" name="Picture 2" descr="G:\х\РАБОТА с ПРЕЗ-МИ\Ушаков\Ушаков-портреты+рис\гш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142875"/>
            <a:ext cx="314325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357688" y="142875"/>
            <a:ext cx="4329112" cy="5983288"/>
          </a:xfrm>
        </p:spPr>
        <p:txBody>
          <a:bodyPr/>
          <a:lstStyle/>
          <a:p>
            <a:pPr algn="just"/>
            <a:r>
              <a:rPr lang="ru-RU" sz="1800" b="1" smtClean="0">
                <a:solidFill>
                  <a:srgbClr val="002060"/>
                </a:solidFill>
              </a:rPr>
              <a:t>Выдающийся русский флотоводец, адмирал. Окончил Морской кадетский корпус (1766). Служил на Балтийском флоте, с 1769 года в Донской (Азовской) флотилии, участвовал в русско - турецкой войне 1768 - 1774 годов. С 1775 был командиром фрегата, в 1780 - 1782 - командиром линейного корабля Виктор. В начале русско - турецкой войны 1781-1791 годов был командиром линейного корабля Св. Павел, в сражении (1788) у острова Федониси (ныне Змеиный) командовал авангардом русской эскадры. С 1790 года командовал Черноморским флотом. Одержал крупные победы над турецким флотом в Керченском сражении (1790), у острова Тендра (1790) и мыса Калиакрия (1791). Во время Средиземноморского похода 1798 - 1800 годов после блокады штурмом овладел крепостью Корфу (1799). </a:t>
            </a:r>
          </a:p>
        </p:txBody>
      </p:sp>
      <p:pic>
        <p:nvPicPr>
          <p:cNvPr id="12291" name="Рисунок 3" descr="ррр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3929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6215063"/>
            <a:ext cx="4786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Franklin Gothic Book" pitchFamily="34" charset="0"/>
              </a:rPr>
              <a:t>Пётр БАЖАНОВ (1851-1913).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Franklin Gothic Book" pitchFamily="34" charset="0"/>
              </a:rPr>
              <a:t>Адмирал Фёдор Фёдорович Ушаков. 1912</a:t>
            </a:r>
            <a:r>
              <a:rPr lang="ru-RU" i="1">
                <a:latin typeface="Franklin Gothic Book" pitchFamily="34" charset="0"/>
              </a:rPr>
              <a:t>.</a:t>
            </a:r>
            <a:br>
              <a:rPr lang="ru-RU" i="1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2" descr="G:\х\РАБОТА с ПРЕЗ-МИ\Ушаков\med_bogolubov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00438" y="285750"/>
            <a:ext cx="5491162" cy="6429375"/>
          </a:xfrm>
        </p:spPr>
        <p:txBody>
          <a:bodyPr/>
          <a:lstStyle/>
          <a:p>
            <a:pPr algn="just"/>
            <a:r>
              <a:rPr lang="ru-RU" sz="1600" b="1" smtClean="0">
                <a:solidFill>
                  <a:srgbClr val="FF0000"/>
                </a:solidFill>
              </a:rPr>
              <a:t>УШАКОВ ФЕДОР ФЕДОРОВИЧ (1745 – 1817) </a:t>
            </a:r>
            <a:r>
              <a:rPr lang="ru-RU" sz="1600" b="1" smtClean="0">
                <a:solidFill>
                  <a:srgbClr val="002060"/>
                </a:solidFill>
              </a:rPr>
              <a:t>, русский флотоводец, адмирал Ф.Ф.Ушаков родился в родовом имении в сельце Бурнакове Романовского уезда Ярославской губернии в семье небогатого дворянина. В поместье родителей Федор Ушаков провел детство, отрочество, юность. Его юность проходила в условиях вполне спартанских. Если верить семейным преданиям, Федор по большей части ходил босиком и участвовал в охоте на медведя. С малых лет был приучен к труду. </a:t>
            </a:r>
          </a:p>
          <a:p>
            <a:pPr algn="just"/>
            <a:r>
              <a:rPr lang="ru-RU" sz="1600" b="1" smtClean="0">
                <a:solidFill>
                  <a:srgbClr val="7030A0"/>
                </a:solidFill>
              </a:rPr>
              <a:t>Местную школу для дворянских детей окончил в 1761 году и сделал самостоятельный выбор. В свидетельстве об окончании значится, что Федор Ушаков «российской грамоте читать и писать обучен… и желает…в морской кадетский корпус, в кадеты». </a:t>
            </a:r>
          </a:p>
          <a:p>
            <a:pPr algn="just"/>
            <a:r>
              <a:rPr lang="ru-RU" sz="1600" b="1" smtClean="0">
                <a:solidFill>
                  <a:srgbClr val="0070C0"/>
                </a:solidFill>
              </a:rPr>
              <a:t>В 1766 году окончил с отличием Морской щляхетский кадетский корпус. Флотскую офицерскую службу на Балтике. В период первой русско-турецкой войны 1768-1774 годов служил в Азовско-Донской флотилии в должности командира корабля и участвовал в боевых действиях на Черном море. В 1780 году был назначен командиром императорской яхты, стоявшей напротив Зимнего дворца. Ушаков, не лезший в политику, не желавший и не умевший плести интриги, вскоре отказался от придворной карьеры и добился, чтобы его вернули на боевой корабль. </a:t>
            </a:r>
          </a:p>
          <a:p>
            <a:pPr algn="just"/>
            <a:endParaRPr lang="ru-RU" sz="1400" b="1" smtClean="0">
              <a:solidFill>
                <a:srgbClr val="002060"/>
              </a:solidFill>
            </a:endParaRPr>
          </a:p>
        </p:txBody>
      </p:sp>
      <p:pic>
        <p:nvPicPr>
          <p:cNvPr id="14339" name="Рисунок 3" descr="untitled...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3376612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85750"/>
            <a:ext cx="4114800" cy="6429375"/>
          </a:xfrm>
        </p:spPr>
        <p:txBody>
          <a:bodyPr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Ушаков так же, как и Суворов, придерживался решительных военных действий, </a:t>
            </a:r>
            <a:r>
              <a:rPr lang="ru-RU" b="1" dirty="0" smtClean="0">
                <a:solidFill>
                  <a:srgbClr val="7030A0"/>
                </a:solidFill>
              </a:rPr>
              <a:t>направленных на уничтожение противника</a:t>
            </a:r>
            <a:r>
              <a:rPr lang="ru-RU" b="1" dirty="0" smtClean="0">
                <a:solidFill>
                  <a:srgbClr val="002060"/>
                </a:solidFill>
              </a:rPr>
              <a:t>. Применяемые адмиралом Ушаковым способы ведения войны и боя носили ярко выраженный наступательный характер.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Маневр флота производился с целью подготовки решительного сражения.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Русский флотоводец считал, что победа на войне зависит от морального состояния и военного мастерства личного состава, и в соответствии с этим строил воспитание и обучение во флоте.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Боевая подготовка матросов и офицеров производилась как в мирное, так и в военное время.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3" name="Рисунок 4" descr="link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79425"/>
            <a:ext cx="4500563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143375" y="285750"/>
            <a:ext cx="4857750" cy="6215063"/>
          </a:xfrm>
        </p:spPr>
        <p:txBody>
          <a:bodyPr/>
          <a:lstStyle/>
          <a:p>
            <a:pPr algn="just"/>
            <a:r>
              <a:rPr lang="ru-RU" sz="1600" b="1" smtClean="0">
                <a:solidFill>
                  <a:srgbClr val="002060"/>
                </a:solidFill>
              </a:rPr>
              <a:t>Адмирал Ушаков отверг шаблонную линейную тактику и применил новую, маневренную тактику парусного флота, основанную. на сочетании маневра и огня. </a:t>
            </a:r>
            <a:r>
              <a:rPr lang="ru-RU" sz="1600" b="1" smtClean="0">
                <a:solidFill>
                  <a:srgbClr val="7030A0"/>
                </a:solidFill>
              </a:rPr>
              <a:t>При линейной тактике корабли распределялись равномерно по всей линии. Создавать превосходство в силах для атаки той или иной части флота противника было невозможно, так как это влекло нарушение строя. Сражения велись при параллельном движении флотов и обязательно так, чтобы авангарды, центры и арьергарды противников располагались один против другого. Атака допускалась только в том случае, если флот занимал наветренное положение. </a:t>
            </a:r>
            <a:r>
              <a:rPr lang="ru-RU" sz="1600" b="1" smtClean="0">
                <a:solidFill>
                  <a:srgbClr val="0070C0"/>
                </a:solidFill>
              </a:rPr>
              <a:t>Ушаков создавал перевес в силах на избранном направлении для атаки. Воюя с турками, главным объектом для удара он избирал флагманские корабли противника. </a:t>
            </a:r>
            <a:r>
              <a:rPr lang="ru-RU" sz="1600" b="1" smtClean="0">
                <a:solidFill>
                  <a:srgbClr val="002060"/>
                </a:solidFill>
              </a:rPr>
              <a:t>Атака превосходящими силами флагманов приводила к нарушению боевого управления и к смятению в турецком флоте. Походное построение являлось в то же время и построением для боя, что обеспечивало быстрое развертывание сил и достижение тактической внезапности (сражение у Тендры и Калиакрии</a:t>
            </a:r>
            <a:r>
              <a:rPr lang="ru-RU" sz="1600" b="1" smtClean="0"/>
              <a:t>). </a:t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16387" name="Рисунок 3" descr=".бь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4429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G:\х\РАБОТА с ПРЕЗ-МИ\Ушаков\med_pic-ch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2" name="Picture 4" descr="G:\х\РАБОТА с ПРЕЗ-МИ\Ушаков\Ушаков-портреты+рис\ш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695700"/>
            <a:ext cx="21431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2756</Words>
  <Application>Microsoft Office PowerPoint</Application>
  <PresentationFormat>Экран (4:3)</PresentationFormat>
  <Paragraphs>127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Ранние годы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Память об  адмирале   Ушакове </vt:lpstr>
      <vt:lpstr>Слайд 27</vt:lpstr>
      <vt:lpstr>История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Ушаков Ф.Ф. - великий русский флотоводец.</dc:title>
  <dc:creator>Кацендорн Владимир Юрьевич</dc:creator>
  <cp:lastModifiedBy>Яковцево</cp:lastModifiedBy>
  <cp:revision>49</cp:revision>
  <dcterms:modified xsi:type="dcterms:W3CDTF">2015-02-20T07:01:23Z</dcterms:modified>
</cp:coreProperties>
</file>